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0"/>
  </p:notesMasterIdLst>
  <p:sldIdLst>
    <p:sldId id="256" r:id="rId2"/>
    <p:sldId id="462" r:id="rId3"/>
    <p:sldId id="463" r:id="rId4"/>
    <p:sldId id="464" r:id="rId5"/>
    <p:sldId id="466" r:id="rId6"/>
    <p:sldId id="473" r:id="rId7"/>
    <p:sldId id="474" r:id="rId8"/>
    <p:sldId id="475" r:id="rId9"/>
    <p:sldId id="465" r:id="rId10"/>
    <p:sldId id="467" r:id="rId11"/>
    <p:sldId id="468" r:id="rId12"/>
    <p:sldId id="476" r:id="rId13"/>
    <p:sldId id="469" r:id="rId14"/>
    <p:sldId id="477" r:id="rId15"/>
    <p:sldId id="470" r:id="rId16"/>
    <p:sldId id="478" r:id="rId17"/>
    <p:sldId id="471" r:id="rId18"/>
    <p:sldId id="479" r:id="rId19"/>
    <p:sldId id="472" r:id="rId20"/>
    <p:sldId id="480" r:id="rId21"/>
    <p:sldId id="481" r:id="rId22"/>
    <p:sldId id="482" r:id="rId23"/>
    <p:sldId id="483" r:id="rId24"/>
    <p:sldId id="487" r:id="rId25"/>
    <p:sldId id="519" r:id="rId26"/>
    <p:sldId id="484" r:id="rId27"/>
    <p:sldId id="485" r:id="rId28"/>
    <p:sldId id="486" r:id="rId29"/>
    <p:sldId id="488" r:id="rId30"/>
    <p:sldId id="489" r:id="rId31"/>
    <p:sldId id="520" r:id="rId32"/>
    <p:sldId id="490" r:id="rId33"/>
    <p:sldId id="491" r:id="rId34"/>
    <p:sldId id="492" r:id="rId35"/>
    <p:sldId id="493" r:id="rId36"/>
    <p:sldId id="494" r:id="rId37"/>
    <p:sldId id="495" r:id="rId38"/>
    <p:sldId id="496" r:id="rId39"/>
    <p:sldId id="497" r:id="rId40"/>
    <p:sldId id="498" r:id="rId41"/>
    <p:sldId id="499" r:id="rId42"/>
    <p:sldId id="500" r:id="rId43"/>
    <p:sldId id="501" r:id="rId44"/>
    <p:sldId id="502" r:id="rId45"/>
    <p:sldId id="503" r:id="rId46"/>
    <p:sldId id="504" r:id="rId47"/>
    <p:sldId id="505" r:id="rId48"/>
    <p:sldId id="506" r:id="rId49"/>
    <p:sldId id="507" r:id="rId50"/>
    <p:sldId id="518" r:id="rId51"/>
    <p:sldId id="508" r:id="rId52"/>
    <p:sldId id="509" r:id="rId53"/>
    <p:sldId id="511" r:id="rId54"/>
    <p:sldId id="512" r:id="rId55"/>
    <p:sldId id="513" r:id="rId56"/>
    <p:sldId id="516" r:id="rId57"/>
    <p:sldId id="514" r:id="rId58"/>
    <p:sldId id="517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/>
    <p:restoredTop sz="94643"/>
  </p:normalViewPr>
  <p:slideViewPr>
    <p:cSldViewPr snapToGrid="0">
      <p:cViewPr varScale="1">
        <p:scale>
          <a:sx n="90" d="100"/>
          <a:sy n="90" d="100"/>
        </p:scale>
        <p:origin x="16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 b="1"/>
            </a:pPr>
            <a:r>
              <a:rPr lang="en-US" dirty="0" err="1"/>
              <a:t>Rst</a:t>
            </a:r>
            <a:r>
              <a:rPr lang="en-US" dirty="0"/>
              <a:t> x Geographic Distance Mantel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'Rst MT'!$B$30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0.172655413727703"/>
                  <c:y val="0.0270527968169412"/>
                </c:manualLayout>
              </c:layout>
              <c:numFmt formatCode="General" sourceLinked="0"/>
            </c:trendlineLbl>
          </c:trendline>
          <c:xVal>
            <c:numRef>
              <c:f>'Rst MT'!$A$31:$A$75</c:f>
              <c:numCache>
                <c:formatCode>0.000</c:formatCode>
                <c:ptCount val="45"/>
                <c:pt idx="0">
                  <c:v>0.70001220703125</c:v>
                </c:pt>
                <c:pt idx="1">
                  <c:v>2.506097078323365</c:v>
                </c:pt>
                <c:pt idx="2">
                  <c:v>3.138568162918091</c:v>
                </c:pt>
                <c:pt idx="3">
                  <c:v>5.553451538085937</c:v>
                </c:pt>
                <c:pt idx="4">
                  <c:v>5.100075244903565</c:v>
                </c:pt>
                <c:pt idx="5">
                  <c:v>6.642309188842773</c:v>
                </c:pt>
                <c:pt idx="6">
                  <c:v>5.15015697479248</c:v>
                </c:pt>
                <c:pt idx="7">
                  <c:v>4.769074916839599</c:v>
                </c:pt>
                <c:pt idx="8">
                  <c:v>6.021899223327637</c:v>
                </c:pt>
                <c:pt idx="9">
                  <c:v>0.75665020942688</c:v>
                </c:pt>
                <c:pt idx="10">
                  <c:v>7.227721214294434</c:v>
                </c:pt>
                <c:pt idx="11">
                  <c:v>7.433034420013428</c:v>
                </c:pt>
                <c:pt idx="12">
                  <c:v>5.813583374023437</c:v>
                </c:pt>
                <c:pt idx="13">
                  <c:v>6.329564094543457</c:v>
                </c:pt>
                <c:pt idx="14">
                  <c:v>5.625417232513427</c:v>
                </c:pt>
                <c:pt idx="15">
                  <c:v>23.44385910034179</c:v>
                </c:pt>
                <c:pt idx="16">
                  <c:v>23.57338714599609</c:v>
                </c:pt>
                <c:pt idx="17">
                  <c:v>21.9737491607666</c:v>
                </c:pt>
                <c:pt idx="18">
                  <c:v>20.58527374267578</c:v>
                </c:pt>
                <c:pt idx="19">
                  <c:v>20.21910476684571</c:v>
                </c:pt>
                <c:pt idx="20">
                  <c:v>16.24971389770507</c:v>
                </c:pt>
                <c:pt idx="21">
                  <c:v>23.75920867919922</c:v>
                </c:pt>
                <c:pt idx="22">
                  <c:v>23.87237167358398</c:v>
                </c:pt>
                <c:pt idx="23">
                  <c:v>22.3376636505127</c:v>
                </c:pt>
                <c:pt idx="24">
                  <c:v>20.77498245239258</c:v>
                </c:pt>
                <c:pt idx="25">
                  <c:v>20.42862319946288</c:v>
                </c:pt>
                <c:pt idx="26">
                  <c:v>16.58734512329102</c:v>
                </c:pt>
                <c:pt idx="27">
                  <c:v>0.640251398086548</c:v>
                </c:pt>
                <c:pt idx="28">
                  <c:v>24.33000755310059</c:v>
                </c:pt>
                <c:pt idx="29">
                  <c:v>24.1813793182373</c:v>
                </c:pt>
                <c:pt idx="30">
                  <c:v>23.78108978271484</c:v>
                </c:pt>
                <c:pt idx="31">
                  <c:v>19.72378921508788</c:v>
                </c:pt>
                <c:pt idx="32">
                  <c:v>19.70321083068848</c:v>
                </c:pt>
                <c:pt idx="33">
                  <c:v>18.22598075866699</c:v>
                </c:pt>
                <c:pt idx="34">
                  <c:v>9.51893424987793</c:v>
                </c:pt>
                <c:pt idx="35">
                  <c:v>9.002225875854492</c:v>
                </c:pt>
                <c:pt idx="36">
                  <c:v>23.89168357849121</c:v>
                </c:pt>
                <c:pt idx="37">
                  <c:v>23.74031066894531</c:v>
                </c:pt>
                <c:pt idx="38">
                  <c:v>23.35560035705566</c:v>
                </c:pt>
                <c:pt idx="39">
                  <c:v>19.27530860900879</c:v>
                </c:pt>
                <c:pt idx="40">
                  <c:v>19.25658988952636</c:v>
                </c:pt>
                <c:pt idx="41">
                  <c:v>17.81438446044922</c:v>
                </c:pt>
                <c:pt idx="42">
                  <c:v>9.501182556152345</c:v>
                </c:pt>
                <c:pt idx="43">
                  <c:v>9.003471374511718</c:v>
                </c:pt>
                <c:pt idx="44">
                  <c:v>0.4501953125</c:v>
                </c:pt>
              </c:numCache>
            </c:numRef>
          </c:xVal>
          <c:yVal>
            <c:numRef>
              <c:f>'Rst MT'!$B$31:$B$75</c:f>
              <c:numCache>
                <c:formatCode>0.000</c:formatCode>
                <c:ptCount val="45"/>
                <c:pt idx="0">
                  <c:v>0.0683088444728961</c:v>
                </c:pt>
                <c:pt idx="1">
                  <c:v>0.0521921712698687</c:v>
                </c:pt>
                <c:pt idx="2">
                  <c:v>0.0889601969722327</c:v>
                </c:pt>
                <c:pt idx="3">
                  <c:v>0.0763263691758095</c:v>
                </c:pt>
                <c:pt idx="4">
                  <c:v>0.0714455730440371</c:v>
                </c:pt>
                <c:pt idx="5">
                  <c:v>0.0589201884175406</c:v>
                </c:pt>
                <c:pt idx="6">
                  <c:v>0.0579634372723642</c:v>
                </c:pt>
                <c:pt idx="7">
                  <c:v>0.0571668200470397</c:v>
                </c:pt>
                <c:pt idx="8">
                  <c:v>0.0729690885790548</c:v>
                </c:pt>
                <c:pt idx="9">
                  <c:v>0.0129491727686451</c:v>
                </c:pt>
                <c:pt idx="10">
                  <c:v>0.121770786243636</c:v>
                </c:pt>
                <c:pt idx="11">
                  <c:v>0.128022559007005</c:v>
                </c:pt>
                <c:pt idx="12">
                  <c:v>0.128382120823098</c:v>
                </c:pt>
                <c:pt idx="13">
                  <c:v>0.0704766266699351</c:v>
                </c:pt>
                <c:pt idx="14">
                  <c:v>0.0715722260206191</c:v>
                </c:pt>
                <c:pt idx="15">
                  <c:v>0.112115792356775</c:v>
                </c:pt>
                <c:pt idx="16">
                  <c:v>0.124952002948815</c:v>
                </c:pt>
                <c:pt idx="17">
                  <c:v>0.127941480331173</c:v>
                </c:pt>
                <c:pt idx="18">
                  <c:v>0.0788534728171942</c:v>
                </c:pt>
                <c:pt idx="19">
                  <c:v>0.067970638335405</c:v>
                </c:pt>
                <c:pt idx="20">
                  <c:v>0.09318746117328</c:v>
                </c:pt>
                <c:pt idx="21">
                  <c:v>0.0972029028129943</c:v>
                </c:pt>
                <c:pt idx="22">
                  <c:v>0.151779628099522</c:v>
                </c:pt>
                <c:pt idx="23">
                  <c:v>0.119425776277425</c:v>
                </c:pt>
                <c:pt idx="24">
                  <c:v>0.089903813410027</c:v>
                </c:pt>
                <c:pt idx="25">
                  <c:v>0.0957710786125333</c:v>
                </c:pt>
                <c:pt idx="26">
                  <c:v>0.117694219559448</c:v>
                </c:pt>
                <c:pt idx="27">
                  <c:v>0.0484930959684025</c:v>
                </c:pt>
                <c:pt idx="28">
                  <c:v>0.124926740142938</c:v>
                </c:pt>
                <c:pt idx="29">
                  <c:v>0.120484560518384</c:v>
                </c:pt>
                <c:pt idx="30">
                  <c:v>0.150172335711494</c:v>
                </c:pt>
                <c:pt idx="31">
                  <c:v>0.100147155557479</c:v>
                </c:pt>
                <c:pt idx="32">
                  <c:v>0.116098226434443</c:v>
                </c:pt>
                <c:pt idx="33">
                  <c:v>0.128172881529978</c:v>
                </c:pt>
                <c:pt idx="34">
                  <c:v>0.087343676952055</c:v>
                </c:pt>
                <c:pt idx="35">
                  <c:v>0.0973889748561153</c:v>
                </c:pt>
                <c:pt idx="36">
                  <c:v>0.13778391984492</c:v>
                </c:pt>
                <c:pt idx="37">
                  <c:v>0.161014502693132</c:v>
                </c:pt>
                <c:pt idx="38">
                  <c:v>0.154438083064018</c:v>
                </c:pt>
                <c:pt idx="39">
                  <c:v>0.0834289917801524</c:v>
                </c:pt>
                <c:pt idx="40">
                  <c:v>0.105477890846269</c:v>
                </c:pt>
                <c:pt idx="41">
                  <c:v>0.118902917430109</c:v>
                </c:pt>
                <c:pt idx="42">
                  <c:v>0.0841115485941925</c:v>
                </c:pt>
                <c:pt idx="43">
                  <c:v>0.0534454631447629</c:v>
                </c:pt>
                <c:pt idx="44">
                  <c:v>0.0769689092914775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219-8C4F-B663-6D15A966A1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9510032"/>
        <c:axId val="1999513424"/>
      </c:scatterChart>
      <c:valAx>
        <c:axId val="1999510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/>
                </a:pPr>
                <a:r>
                  <a:rPr lang="en-US" dirty="0"/>
                  <a:t>Geographic distance</a:t>
                </a:r>
              </a:p>
            </c:rich>
          </c:tx>
          <c:layout/>
          <c:overlay val="0"/>
        </c:title>
        <c:numFmt formatCode="0.000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999513424"/>
        <c:crosses val="autoZero"/>
        <c:crossBetween val="midCat"/>
      </c:valAx>
      <c:valAx>
        <c:axId val="199951342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/>
                </a:pPr>
                <a:r>
                  <a:rPr lang="en-US" dirty="0" err="1"/>
                  <a:t>Rst</a:t>
                </a:r>
                <a:endParaRPr lang="en-US" dirty="0"/>
              </a:p>
            </c:rich>
          </c:tx>
          <c:layout/>
          <c:overlay val="0"/>
        </c:title>
        <c:numFmt formatCode="0.000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1999510032"/>
        <c:crosses val="autoZero"/>
        <c:crossBetween val="midCat"/>
      </c:valAx>
      <c:spPr>
        <a:noFill/>
        <a:ln w="12700">
          <a:solidFill>
            <a:srgbClr val="000000"/>
          </a:solidFill>
          <a:prstDash val="solid"/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480" y="770311"/>
            <a:ext cx="7914527" cy="837421"/>
          </a:xfrm>
          <a:noFill/>
        </p:spPr>
        <p:txBody>
          <a:bodyPr>
            <a:normAutofit fontScale="90000"/>
          </a:bodyPr>
          <a:lstStyle/>
          <a:p>
            <a:r>
              <a:rPr lang="en-US" sz="4400" dirty="0"/>
              <a:t>Lab 9: Introduction to Population Genetics using Microsatellites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2169764" y="1628976"/>
            <a:ext cx="4910176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BIOL4174/5174 Conservation Genetics Spring 2018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475B962D-355F-1D45-A56E-B7C8B06D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60" y="2709546"/>
            <a:ext cx="8534400" cy="279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682" y="308483"/>
            <a:ext cx="6298132" cy="953876"/>
          </a:xfrm>
        </p:spPr>
        <p:txBody>
          <a:bodyPr>
            <a:normAutofit/>
          </a:bodyPr>
          <a:lstStyle/>
          <a:p>
            <a:r>
              <a:rPr lang="en-US" sz="3600" dirty="0"/>
              <a:t>Disadvantages of using </a:t>
            </a:r>
            <a:r>
              <a:rPr lang="en-US" sz="3600" dirty="0" err="1"/>
              <a:t>msats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703783" y="1359462"/>
            <a:ext cx="7925447" cy="244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Mutate too quickly for inferring deeper relationships (=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noisy data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Difficult to model how they evolve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3EBE6F-8286-F847-B4D1-8FC849C1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8" y="3815206"/>
            <a:ext cx="23622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9271FA6-3396-9345-8E70-5442709FEFA9}"/>
              </a:ext>
            </a:extLst>
          </p:cNvPr>
          <p:cNvSpPr/>
          <p:nvPr/>
        </p:nvSpPr>
        <p:spPr>
          <a:xfrm>
            <a:off x="698303" y="6042619"/>
            <a:ext cx="24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Nucleotide Substitutions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B3B7FBA-FF37-C147-8CA3-869FF479F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970" y="3615118"/>
            <a:ext cx="3269182" cy="30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1480619" y="1149070"/>
            <a:ext cx="6449576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Stepwise (add/remove 1 repeat at a time)?</a:t>
            </a:r>
          </a:p>
        </p:txBody>
      </p:sp>
    </p:spTree>
    <p:extLst>
      <p:ext uri="{BB962C8B-B14F-4D97-AF65-F5344CB8AC3E}">
        <p14:creationId xmlns:p14="http://schemas.microsoft.com/office/powerpoint/2010/main" val="13213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1480619" y="1149070"/>
            <a:ext cx="6449576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Stepwise (add/remove 1 repeat at a time)?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C4E9198-74AC-604E-8E01-2CEF5E88D773}"/>
              </a:ext>
            </a:extLst>
          </p:cNvPr>
          <p:cNvGrpSpPr/>
          <p:nvPr/>
        </p:nvGrpSpPr>
        <p:grpSpPr>
          <a:xfrm>
            <a:off x="414574" y="2658233"/>
            <a:ext cx="8445012" cy="3511033"/>
            <a:chOff x="446942" y="3200400"/>
            <a:chExt cx="8445012" cy="35110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0916FA6-4F35-A543-A46C-CDA52FA28C60}"/>
                </a:ext>
              </a:extLst>
            </p:cNvPr>
            <p:cNvSpPr txBox="1"/>
            <p:nvPr/>
          </p:nvSpPr>
          <p:spPr>
            <a:xfrm>
              <a:off x="2438400" y="359893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064E916-1555-F342-B06C-0EA30B657BDF}"/>
                </a:ext>
              </a:extLst>
            </p:cNvPr>
            <p:cNvSpPr txBox="1"/>
            <p:nvPr/>
          </p:nvSpPr>
          <p:spPr>
            <a:xfrm>
              <a:off x="3352800" y="3604792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906D42E-39E8-1A4C-A65C-090A71A6D2F8}"/>
                </a:ext>
              </a:extLst>
            </p:cNvPr>
            <p:cNvSpPr txBox="1"/>
            <p:nvPr/>
          </p:nvSpPr>
          <p:spPr>
            <a:xfrm>
              <a:off x="5181600" y="361065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6B48B36-6D14-8C4C-AEE4-9B0E63429222}"/>
                </a:ext>
              </a:extLst>
            </p:cNvPr>
            <p:cNvSpPr txBox="1"/>
            <p:nvPr/>
          </p:nvSpPr>
          <p:spPr>
            <a:xfrm>
              <a:off x="4267200" y="361065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39101AC-C14D-8643-A97D-C5AD92BD0BA9}"/>
                </a:ext>
              </a:extLst>
            </p:cNvPr>
            <p:cNvSpPr txBox="1"/>
            <p:nvPr/>
          </p:nvSpPr>
          <p:spPr>
            <a:xfrm>
              <a:off x="53340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7036B23-9A13-E040-8792-3B3CE7DC37E8}"/>
                </a:ext>
              </a:extLst>
            </p:cNvPr>
            <p:cNvSpPr txBox="1"/>
            <p:nvPr/>
          </p:nvSpPr>
          <p:spPr>
            <a:xfrm>
              <a:off x="62484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171BF8A-F4FB-844D-B0DD-A2632ECFCCF8}"/>
                </a:ext>
              </a:extLst>
            </p:cNvPr>
            <p:cNvSpPr txBox="1"/>
            <p:nvPr/>
          </p:nvSpPr>
          <p:spPr>
            <a:xfrm>
              <a:off x="8077200" y="5269468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23E5599-1210-BC49-9AA5-70F61934E726}"/>
                </a:ext>
              </a:extLst>
            </p:cNvPr>
            <p:cNvSpPr txBox="1"/>
            <p:nvPr/>
          </p:nvSpPr>
          <p:spPr>
            <a:xfrm>
              <a:off x="7162800" y="5269468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7234357-FCEB-6D4A-AA0B-44741F5A744C}"/>
                </a:ext>
              </a:extLst>
            </p:cNvPr>
            <p:cNvSpPr txBox="1"/>
            <p:nvPr/>
          </p:nvSpPr>
          <p:spPr>
            <a:xfrm>
              <a:off x="1673469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A267607-2E1C-2D4D-8E9D-66BCB9936A79}"/>
                </a:ext>
              </a:extLst>
            </p:cNvPr>
            <p:cNvSpPr txBox="1"/>
            <p:nvPr/>
          </p:nvSpPr>
          <p:spPr>
            <a:xfrm>
              <a:off x="759069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61F6842-3E11-FF42-80E4-38CFFEECAC85}"/>
                </a:ext>
              </a:extLst>
            </p:cNvPr>
            <p:cNvSpPr txBox="1"/>
            <p:nvPr/>
          </p:nvSpPr>
          <p:spPr>
            <a:xfrm>
              <a:off x="4419600" y="526360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A890CD27-D8E8-9146-AD55-891E2EEE649E}"/>
                </a:ext>
              </a:extLst>
            </p:cNvPr>
            <p:cNvCxnSpPr/>
            <p:nvPr/>
          </p:nvCxnSpPr>
          <p:spPr>
            <a:xfrm flipH="1">
              <a:off x="1733550" y="3979985"/>
              <a:ext cx="2076450" cy="106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551D6499-5DD5-3D43-B7E1-3A590B4D2AEF}"/>
                </a:ext>
              </a:extLst>
            </p:cNvPr>
            <p:cNvCxnSpPr/>
            <p:nvPr/>
          </p:nvCxnSpPr>
          <p:spPr>
            <a:xfrm>
              <a:off x="4686300" y="3991708"/>
              <a:ext cx="1969477" cy="1055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C610370-551D-CF41-8179-2D88EB7DB310}"/>
                </a:ext>
              </a:extLst>
            </p:cNvPr>
            <p:cNvSpPr txBox="1"/>
            <p:nvPr/>
          </p:nvSpPr>
          <p:spPr>
            <a:xfrm>
              <a:off x="446942" y="463045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E9BB176-6245-5546-B258-DE9AC76527A8}"/>
                </a:ext>
              </a:extLst>
            </p:cNvPr>
            <p:cNvSpPr txBox="1"/>
            <p:nvPr/>
          </p:nvSpPr>
          <p:spPr>
            <a:xfrm>
              <a:off x="6781800" y="465398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29E2FBBD-FB0C-D049-AD2D-1DEBF399CFF6}"/>
                </a:ext>
              </a:extLst>
            </p:cNvPr>
            <p:cNvSpPr txBox="1"/>
            <p:nvPr/>
          </p:nvSpPr>
          <p:spPr>
            <a:xfrm>
              <a:off x="2587869" y="5257745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9B31A91-5FE3-7744-A63F-07B2D798E2CD}"/>
                </a:ext>
              </a:extLst>
            </p:cNvPr>
            <p:cNvSpPr txBox="1"/>
            <p:nvPr/>
          </p:nvSpPr>
          <p:spPr>
            <a:xfrm>
              <a:off x="1673469" y="63421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35E40E0-7BF5-FA4A-BBDB-B3BFBE7A4E50}"/>
                </a:ext>
              </a:extLst>
            </p:cNvPr>
            <p:cNvSpPr txBox="1"/>
            <p:nvPr/>
          </p:nvSpPr>
          <p:spPr>
            <a:xfrm>
              <a:off x="759069" y="63421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23BBA368-356B-BA48-B96B-5A533FA0D0D4}"/>
                </a:ext>
              </a:extLst>
            </p:cNvPr>
            <p:cNvCxnSpPr/>
            <p:nvPr/>
          </p:nvCxnSpPr>
          <p:spPr>
            <a:xfrm flipH="1">
              <a:off x="1905000" y="5697307"/>
              <a:ext cx="19050" cy="600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3294F80-E108-4D4C-AF8A-51E778988814}"/>
                </a:ext>
              </a:extLst>
            </p:cNvPr>
            <p:cNvSpPr txBox="1"/>
            <p:nvPr/>
          </p:nvSpPr>
          <p:spPr>
            <a:xfrm>
              <a:off x="457200" y="584387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C89B209-46FA-7043-83D2-4E240CEF80D8}"/>
                </a:ext>
              </a:extLst>
            </p:cNvPr>
            <p:cNvSpPr txBox="1"/>
            <p:nvPr/>
          </p:nvSpPr>
          <p:spPr>
            <a:xfrm>
              <a:off x="3033346" y="3200400"/>
              <a:ext cx="237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Ancestral Sequence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021437" y="1932648"/>
            <a:ext cx="5196658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‘Stepwise Mutation Model’ (SMM)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EA873603-F6E9-BA4F-BF51-E05E55BB5EFD}"/>
              </a:ext>
            </a:extLst>
          </p:cNvPr>
          <p:cNvSpPr txBox="1">
            <a:spLocks/>
          </p:cNvSpPr>
          <p:nvPr/>
        </p:nvSpPr>
        <p:spPr>
          <a:xfrm>
            <a:off x="3759877" y="5305679"/>
            <a:ext cx="5196658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Assumed due to replication ‘slippage’ by DNA polymerase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xmlns="" id="{5A65147F-0765-B442-8680-5D7004231FBF}"/>
              </a:ext>
            </a:extLst>
          </p:cNvPr>
          <p:cNvSpPr txBox="1">
            <a:spLocks/>
          </p:cNvSpPr>
          <p:nvPr/>
        </p:nvSpPr>
        <p:spPr>
          <a:xfrm>
            <a:off x="2253409" y="3613094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-1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CCE0AE1F-CA9C-834D-B391-DC5F5686A311}"/>
              </a:ext>
            </a:extLst>
          </p:cNvPr>
          <p:cNvSpPr txBox="1">
            <a:spLocks/>
          </p:cNvSpPr>
          <p:nvPr/>
        </p:nvSpPr>
        <p:spPr>
          <a:xfrm>
            <a:off x="5602163" y="3603653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+1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DE857911-3307-C748-9C75-AEA332929D7D}"/>
              </a:ext>
            </a:extLst>
          </p:cNvPr>
          <p:cNvSpPr txBox="1">
            <a:spLocks/>
          </p:cNvSpPr>
          <p:nvPr/>
        </p:nvSpPr>
        <p:spPr>
          <a:xfrm>
            <a:off x="1894662" y="5131699"/>
            <a:ext cx="465514" cy="602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931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297915" y="1068150"/>
            <a:ext cx="5001101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Growth by &gt;1 unit at a time?</a:t>
            </a:r>
          </a:p>
        </p:txBody>
      </p:sp>
    </p:spTree>
    <p:extLst>
      <p:ext uri="{BB962C8B-B14F-4D97-AF65-F5344CB8AC3E}">
        <p14:creationId xmlns:p14="http://schemas.microsoft.com/office/powerpoint/2010/main" val="6412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297915" y="1068150"/>
            <a:ext cx="5001101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Growth by &gt;1 unit at a time?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709260" y="1843636"/>
            <a:ext cx="3950485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Two-phase Model (TPM)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6A1B913-F3A7-A540-A4B7-EA022B6772E9}"/>
              </a:ext>
            </a:extLst>
          </p:cNvPr>
          <p:cNvGrpSpPr/>
          <p:nvPr/>
        </p:nvGrpSpPr>
        <p:grpSpPr>
          <a:xfrm>
            <a:off x="414574" y="2658233"/>
            <a:ext cx="8445012" cy="3517776"/>
            <a:chOff x="414574" y="2658233"/>
            <a:chExt cx="8445012" cy="35177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0916FA6-4F35-A543-A46C-CDA52FA28C60}"/>
                </a:ext>
              </a:extLst>
            </p:cNvPr>
            <p:cNvSpPr txBox="1"/>
            <p:nvPr/>
          </p:nvSpPr>
          <p:spPr>
            <a:xfrm>
              <a:off x="2899644" y="304867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064E916-1555-F342-B06C-0EA30B657BDF}"/>
                </a:ext>
              </a:extLst>
            </p:cNvPr>
            <p:cNvSpPr txBox="1"/>
            <p:nvPr/>
          </p:nvSpPr>
          <p:spPr>
            <a:xfrm>
              <a:off x="3814044" y="3054533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6B48B36-6D14-8C4C-AEE4-9B0E63429222}"/>
                </a:ext>
              </a:extLst>
            </p:cNvPr>
            <p:cNvSpPr txBox="1"/>
            <p:nvPr/>
          </p:nvSpPr>
          <p:spPr>
            <a:xfrm>
              <a:off x="4728444" y="306039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39101AC-C14D-8643-A97D-C5AD92BD0BA9}"/>
                </a:ext>
              </a:extLst>
            </p:cNvPr>
            <p:cNvSpPr txBox="1"/>
            <p:nvPr/>
          </p:nvSpPr>
          <p:spPr>
            <a:xfrm>
              <a:off x="53016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7036B23-9A13-E040-8792-3B3CE7DC37E8}"/>
                </a:ext>
              </a:extLst>
            </p:cNvPr>
            <p:cNvSpPr txBox="1"/>
            <p:nvPr/>
          </p:nvSpPr>
          <p:spPr>
            <a:xfrm>
              <a:off x="62160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171BF8A-F4FB-844D-B0DD-A2632ECFCCF8}"/>
                </a:ext>
              </a:extLst>
            </p:cNvPr>
            <p:cNvSpPr txBox="1"/>
            <p:nvPr/>
          </p:nvSpPr>
          <p:spPr>
            <a:xfrm>
              <a:off x="8044832" y="47273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23E5599-1210-BC49-9AA5-70F61934E726}"/>
                </a:ext>
              </a:extLst>
            </p:cNvPr>
            <p:cNvSpPr txBox="1"/>
            <p:nvPr/>
          </p:nvSpPr>
          <p:spPr>
            <a:xfrm>
              <a:off x="7130432" y="4727301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7234357-FCEB-6D4A-AA0B-44741F5A744C}"/>
                </a:ext>
              </a:extLst>
            </p:cNvPr>
            <p:cNvSpPr txBox="1"/>
            <p:nvPr/>
          </p:nvSpPr>
          <p:spPr>
            <a:xfrm>
              <a:off x="1641101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A267607-2E1C-2D4D-8E9D-66BCB9936A79}"/>
                </a:ext>
              </a:extLst>
            </p:cNvPr>
            <p:cNvSpPr txBox="1"/>
            <p:nvPr/>
          </p:nvSpPr>
          <p:spPr>
            <a:xfrm>
              <a:off x="726701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61F6842-3E11-FF42-80E4-38CFFEECAC85}"/>
                </a:ext>
              </a:extLst>
            </p:cNvPr>
            <p:cNvSpPr txBox="1"/>
            <p:nvPr/>
          </p:nvSpPr>
          <p:spPr>
            <a:xfrm>
              <a:off x="4387232" y="4721440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A890CD27-D8E8-9146-AD55-891E2EEE649E}"/>
                </a:ext>
              </a:extLst>
            </p:cNvPr>
            <p:cNvCxnSpPr/>
            <p:nvPr/>
          </p:nvCxnSpPr>
          <p:spPr>
            <a:xfrm flipH="1">
              <a:off x="1701182" y="3437818"/>
              <a:ext cx="2076450" cy="106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551D6499-5DD5-3D43-B7E1-3A590B4D2AEF}"/>
                </a:ext>
              </a:extLst>
            </p:cNvPr>
            <p:cNvCxnSpPr/>
            <p:nvPr/>
          </p:nvCxnSpPr>
          <p:spPr>
            <a:xfrm>
              <a:off x="4653932" y="3449541"/>
              <a:ext cx="1969477" cy="1055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C610370-551D-CF41-8179-2D88EB7DB310}"/>
                </a:ext>
              </a:extLst>
            </p:cNvPr>
            <p:cNvSpPr txBox="1"/>
            <p:nvPr/>
          </p:nvSpPr>
          <p:spPr>
            <a:xfrm>
              <a:off x="414574" y="4088285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E9BB176-6245-5546-B258-DE9AC76527A8}"/>
                </a:ext>
              </a:extLst>
            </p:cNvPr>
            <p:cNvSpPr txBox="1"/>
            <p:nvPr/>
          </p:nvSpPr>
          <p:spPr>
            <a:xfrm>
              <a:off x="6749432" y="411181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9B31A91-5FE3-7744-A63F-07B2D798E2CD}"/>
                </a:ext>
              </a:extLst>
            </p:cNvPr>
            <p:cNvSpPr txBox="1"/>
            <p:nvPr/>
          </p:nvSpPr>
          <p:spPr>
            <a:xfrm>
              <a:off x="1641101" y="579993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35E40E0-7BF5-FA4A-BBDB-B3BFBE7A4E50}"/>
                </a:ext>
              </a:extLst>
            </p:cNvPr>
            <p:cNvSpPr txBox="1"/>
            <p:nvPr/>
          </p:nvSpPr>
          <p:spPr>
            <a:xfrm>
              <a:off x="726701" y="5799934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23BBA368-356B-BA48-B96B-5A533FA0D0D4}"/>
                </a:ext>
              </a:extLst>
            </p:cNvPr>
            <p:cNvCxnSpPr/>
            <p:nvPr/>
          </p:nvCxnSpPr>
          <p:spPr>
            <a:xfrm flipH="1">
              <a:off x="1872632" y="5155140"/>
              <a:ext cx="19050" cy="600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3294F80-E108-4D4C-AF8A-51E778988814}"/>
                </a:ext>
              </a:extLst>
            </p:cNvPr>
            <p:cNvSpPr txBox="1"/>
            <p:nvPr/>
          </p:nvSpPr>
          <p:spPr>
            <a:xfrm>
              <a:off x="424832" y="5301705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Mutant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C89B209-46FA-7043-83D2-4E240CEF80D8}"/>
                </a:ext>
              </a:extLst>
            </p:cNvPr>
            <p:cNvSpPr txBox="1"/>
            <p:nvPr/>
          </p:nvSpPr>
          <p:spPr>
            <a:xfrm>
              <a:off x="3000978" y="2658233"/>
              <a:ext cx="2376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Ancestral Sequence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xmlns="" id="{EA873603-F6E9-BA4F-BF51-E05E55BB5EFD}"/>
                </a:ext>
              </a:extLst>
            </p:cNvPr>
            <p:cNvSpPr txBox="1">
              <a:spLocks/>
            </p:cNvSpPr>
            <p:nvPr/>
          </p:nvSpPr>
          <p:spPr>
            <a:xfrm>
              <a:off x="2813109" y="3784377"/>
              <a:ext cx="1289553" cy="679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solidFill>
                    <a:srgbClr val="FF0000"/>
                  </a:solidFill>
                  <a:latin typeface="+mn-lt"/>
                </a:rPr>
                <a:t>Rate </a:t>
              </a:r>
              <a:r>
                <a:rPr lang="en-US" sz="2400" i="1" dirty="0">
                  <a:solidFill>
                    <a:srgbClr val="FF0000"/>
                  </a:solidFill>
                  <a:latin typeface="+mn-lt"/>
                </a:rPr>
                <a:t>p</a:t>
              </a:r>
              <a:endParaRPr lang="en-US" sz="2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xmlns="" id="{244D55E2-1743-CE4F-BE39-3870885C52F1}"/>
                </a:ext>
              </a:extLst>
            </p:cNvPr>
            <p:cNvSpPr txBox="1">
              <a:spLocks/>
            </p:cNvSpPr>
            <p:nvPr/>
          </p:nvSpPr>
          <p:spPr>
            <a:xfrm>
              <a:off x="2253409" y="3613094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-1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xmlns="" id="{5BE1A146-553D-4C41-A1F5-8AE3E9EDF3BA}"/>
                </a:ext>
              </a:extLst>
            </p:cNvPr>
            <p:cNvSpPr txBox="1">
              <a:spLocks/>
            </p:cNvSpPr>
            <p:nvPr/>
          </p:nvSpPr>
          <p:spPr>
            <a:xfrm>
              <a:off x="1871735" y="5092588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+1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xmlns="" id="{BEB63BFE-2A34-C04C-B2CD-958BB1EE3E7F}"/>
                </a:ext>
              </a:extLst>
            </p:cNvPr>
            <p:cNvSpPr txBox="1">
              <a:spLocks/>
            </p:cNvSpPr>
            <p:nvPr/>
          </p:nvSpPr>
          <p:spPr>
            <a:xfrm>
              <a:off x="5738379" y="3586121"/>
              <a:ext cx="465514" cy="6028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+2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C020C7A-9F46-5C4C-9CB3-9C78299D601F}"/>
                </a:ext>
              </a:extLst>
            </p:cNvPr>
            <p:cNvSpPr txBox="1"/>
            <p:nvPr/>
          </p:nvSpPr>
          <p:spPr>
            <a:xfrm>
              <a:off x="2537969" y="5806677"/>
              <a:ext cx="81475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TATG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xmlns="" id="{578CE17E-EC02-4D42-825A-0EA6366EF65F}"/>
              </a:ext>
            </a:extLst>
          </p:cNvPr>
          <p:cNvSpPr txBox="1">
            <a:spLocks/>
          </p:cNvSpPr>
          <p:nvPr/>
        </p:nvSpPr>
        <p:spPr>
          <a:xfrm>
            <a:off x="4478720" y="3783029"/>
            <a:ext cx="1289553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Rate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p-1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xmlns="" id="{ADD517FC-FBC9-A449-82FA-FC73E477D4A2}"/>
              </a:ext>
            </a:extLst>
          </p:cNvPr>
          <p:cNvSpPr txBox="1">
            <a:spLocks/>
          </p:cNvSpPr>
          <p:nvPr/>
        </p:nvSpPr>
        <p:spPr>
          <a:xfrm>
            <a:off x="4180663" y="5435152"/>
            <a:ext cx="4963337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Two rates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: Growth by 1 and growth by &gt;1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32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686334" y="1100518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 it length dependent?</a:t>
            </a:r>
          </a:p>
        </p:txBody>
      </p:sp>
    </p:spTree>
    <p:extLst>
      <p:ext uri="{BB962C8B-B14F-4D97-AF65-F5344CB8AC3E}">
        <p14:creationId xmlns:p14="http://schemas.microsoft.com/office/powerpoint/2010/main" val="15717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2686334" y="1100518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 it length dependent?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047285" y="1851728"/>
            <a:ext cx="4976602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Centrally directed mutation (CDM)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8733BCE-CE87-F744-AB91-A918D092F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987" y="2381305"/>
            <a:ext cx="4045260" cy="3408545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xmlns="" id="{7CC07CB8-4937-564D-8898-C490B38452DF}"/>
              </a:ext>
            </a:extLst>
          </p:cNvPr>
          <p:cNvSpPr txBox="1">
            <a:spLocks/>
          </p:cNvSpPr>
          <p:nvPr/>
        </p:nvSpPr>
        <p:spPr>
          <a:xfrm>
            <a:off x="5248812" y="3306945"/>
            <a:ext cx="3595783" cy="20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Short alleles more likely to grow 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Long alleles more likely to shrink</a:t>
            </a:r>
          </a:p>
        </p:txBody>
      </p:sp>
    </p:spTree>
    <p:extLst>
      <p:ext uri="{BB962C8B-B14F-4D97-AF65-F5344CB8AC3E}">
        <p14:creationId xmlns:p14="http://schemas.microsoft.com/office/powerpoint/2010/main" val="1392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3090936" y="1068150"/>
            <a:ext cx="2969999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We don’t know??</a:t>
            </a:r>
          </a:p>
        </p:txBody>
      </p:sp>
    </p:spTree>
    <p:extLst>
      <p:ext uri="{BB962C8B-B14F-4D97-AF65-F5344CB8AC3E}">
        <p14:creationId xmlns:p14="http://schemas.microsoft.com/office/powerpoint/2010/main" val="25567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3090936" y="1068150"/>
            <a:ext cx="2969999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We don’t know??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7782D029-E3EC-1F47-B983-076745E69156}"/>
              </a:ext>
            </a:extLst>
          </p:cNvPr>
          <p:cNvSpPr txBox="1">
            <a:spLocks/>
          </p:cNvSpPr>
          <p:nvPr/>
        </p:nvSpPr>
        <p:spPr>
          <a:xfrm>
            <a:off x="2346691" y="1730348"/>
            <a:ext cx="4976602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Infinite alleles model (IAM)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C8D571-0169-F448-A4F1-2D2FE2A99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34" y="2676442"/>
            <a:ext cx="3269182" cy="30648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92E4A054-1AA6-A843-97EE-14FCE39F461A}"/>
              </a:ext>
            </a:extLst>
          </p:cNvPr>
          <p:cNvSpPr txBox="1">
            <a:spLocks/>
          </p:cNvSpPr>
          <p:nvPr/>
        </p:nvSpPr>
        <p:spPr>
          <a:xfrm>
            <a:off x="4369701" y="2686556"/>
            <a:ext cx="4135030" cy="3285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All mutations occur at equal probability 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Repeat of 14 is assumed equally ‘related’ to repeat of 17 and repeat of 32</a:t>
            </a:r>
          </a:p>
          <a:p>
            <a:endParaRPr lang="en-US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All that matters is ‘identical’ vs ‘different’</a:t>
            </a:r>
          </a:p>
        </p:txBody>
      </p:sp>
    </p:spTree>
    <p:extLst>
      <p:ext uri="{BB962C8B-B14F-4D97-AF65-F5344CB8AC3E}">
        <p14:creationId xmlns:p14="http://schemas.microsoft.com/office/powerpoint/2010/main" val="193561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5" y="243747"/>
            <a:ext cx="4493607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do </a:t>
            </a:r>
            <a:r>
              <a:rPr lang="en-US" sz="3600" dirty="0" err="1"/>
              <a:t>msats</a:t>
            </a:r>
            <a:r>
              <a:rPr lang="en-US" sz="3600" dirty="0"/>
              <a:t> evolve?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7" y="1157162"/>
            <a:ext cx="3884400" cy="67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Why do we care?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925613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It means we cannot accurately construct a </a:t>
            </a:r>
            <a:r>
              <a:rPr lang="en-US" sz="2800" i="1" dirty="0">
                <a:latin typeface="+mn-lt"/>
              </a:rPr>
              <a:t>rate matrix</a:t>
            </a:r>
            <a:r>
              <a:rPr lang="en-US" sz="2800" dirty="0">
                <a:latin typeface="+mn-lt"/>
              </a:rPr>
              <a:t> and infer phylogeny from </a:t>
            </a:r>
            <a:r>
              <a:rPr lang="en-US" sz="2800" dirty="0" err="1">
                <a:latin typeface="+mn-lt"/>
              </a:rPr>
              <a:t>msats</a:t>
            </a:r>
            <a:r>
              <a:rPr lang="en-US" sz="2800" dirty="0">
                <a:latin typeface="+mn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Calculating genetic distance requires rate correction (remember </a:t>
            </a:r>
            <a:r>
              <a:rPr lang="en-US" sz="2800" i="1" dirty="0">
                <a:solidFill>
                  <a:srgbClr val="FF0000"/>
                </a:solidFill>
                <a:latin typeface="+mn-lt"/>
              </a:rPr>
              <a:t>saturation</a:t>
            </a:r>
            <a:r>
              <a:rPr lang="en-US" sz="2800" dirty="0">
                <a:latin typeface="+mn-lt"/>
              </a:rPr>
              <a:t>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Different measures of genetic distance assume different models of microsatellite evolution</a:t>
            </a:r>
          </a:p>
        </p:txBody>
      </p:sp>
    </p:spTree>
    <p:extLst>
      <p:ext uri="{BB962C8B-B14F-4D97-AF65-F5344CB8AC3E}">
        <p14:creationId xmlns:p14="http://schemas.microsoft.com/office/powerpoint/2010/main" val="21053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002F208-483E-464D-86F5-656B2E48094E}"/>
              </a:ext>
            </a:extLst>
          </p:cNvPr>
          <p:cNvSpPr txBox="1">
            <a:spLocks/>
          </p:cNvSpPr>
          <p:nvPr/>
        </p:nvSpPr>
        <p:spPr>
          <a:xfrm>
            <a:off x="533850" y="2257424"/>
            <a:ext cx="7925447" cy="3188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Short, repeating DNA sequences spread throughout the genome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Repeats of short motif of 2-6 bases (e.g.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AT</a:t>
            </a:r>
            <a:r>
              <a:rPr lang="en-US" sz="3200" dirty="0">
                <a:latin typeface="+mn-lt"/>
              </a:rPr>
              <a:t>ATATATATATAT or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GCA</a:t>
            </a:r>
            <a:r>
              <a:rPr lang="en-US" sz="3200" dirty="0">
                <a:latin typeface="+mn-lt"/>
              </a:rPr>
              <a:t>GCAGCAGCAGCAGCA)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Mutations add or remove repeats</a:t>
            </a:r>
          </a:p>
        </p:txBody>
      </p:sp>
    </p:spTree>
    <p:extLst>
      <p:ext uri="{BB962C8B-B14F-4D97-AF65-F5344CB8AC3E}">
        <p14:creationId xmlns:p14="http://schemas.microsoft.com/office/powerpoint/2010/main" val="3653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965" y="254021"/>
            <a:ext cx="3762142" cy="678745"/>
          </a:xfrm>
        </p:spPr>
        <p:txBody>
          <a:bodyPr>
            <a:normAutofit/>
          </a:bodyPr>
          <a:lstStyle/>
          <a:p>
            <a:r>
              <a:rPr lang="en-US" sz="3600" dirty="0"/>
              <a:t>Today’s Objectives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986319"/>
            <a:ext cx="7925447" cy="4912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Test usability of our microsatellite dataset for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Do our loci violate assumptions underlying the analyses we will use?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Are our loci selectively neutral?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81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965" y="254021"/>
            <a:ext cx="3762142" cy="678745"/>
          </a:xfrm>
        </p:spPr>
        <p:txBody>
          <a:bodyPr>
            <a:normAutofit/>
          </a:bodyPr>
          <a:lstStyle/>
          <a:p>
            <a:r>
              <a:rPr lang="en-US" sz="3600" dirty="0"/>
              <a:t>Today’s Objectives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304818"/>
            <a:ext cx="7925447" cy="486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Generate summary statistics to get a basic understanding of the information content of 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How much genetic diversity is within populations?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How different are populations/ samples?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Is there a signal of spatial segregation? Or isolation-by-distance?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3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304818"/>
            <a:ext cx="7925447" cy="486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Equilibrium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Describes how genotype frequencies should be distributed in an idealized population with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 evolution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 selection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 mutation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 population structure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 gene flow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 meiotic drive (unequal transmission of parental alleles to offspring)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9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699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+mn-lt"/>
                  </a:rPr>
                  <a:t> = frequency of allele A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>
                    <a:latin typeface="+mn-lt"/>
                  </a:rPr>
                  <a:t> = frequency of allele B</a:t>
                </a:r>
              </a:p>
              <a:p>
                <a:endParaRPr lang="en-US" sz="280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= frequency of genotype AA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2800" dirty="0">
                    <a:latin typeface="+mn-lt"/>
                  </a:rPr>
                  <a:t> = frequency of genotype AB (heterozygote)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= frequency of genotype BB 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  <a:blipFill>
                <a:blip r:embed="rId2"/>
                <a:stretch>
                  <a:fillRect l="-1600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3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  <a:blipFill>
                <a:blip r:embed="rId2"/>
                <a:stretch>
                  <a:fillRect l="-1600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54315A1E-0FBD-0049-8BD7-A257736BE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34863"/>
              </p:ext>
            </p:extLst>
          </p:nvPr>
        </p:nvGraphicFramePr>
        <p:xfrm>
          <a:off x="743164" y="3328541"/>
          <a:ext cx="2893887" cy="234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629">
                  <a:extLst>
                    <a:ext uri="{9D8B030D-6E8A-4147-A177-3AD203B41FA5}">
                      <a16:colId xmlns:a16="http://schemas.microsoft.com/office/drawing/2014/main" xmlns="" val="3400917575"/>
                    </a:ext>
                  </a:extLst>
                </a:gridCol>
                <a:gridCol w="964629">
                  <a:extLst>
                    <a:ext uri="{9D8B030D-6E8A-4147-A177-3AD203B41FA5}">
                      <a16:colId xmlns:a16="http://schemas.microsoft.com/office/drawing/2014/main" xmlns="" val="2931892750"/>
                    </a:ext>
                  </a:extLst>
                </a:gridCol>
                <a:gridCol w="964629">
                  <a:extLst>
                    <a:ext uri="{9D8B030D-6E8A-4147-A177-3AD203B41FA5}">
                      <a16:colId xmlns:a16="http://schemas.microsoft.com/office/drawing/2014/main" xmlns="" val="1104485110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89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92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479478"/>
                <a:ext cx="7925447" cy="4686743"/>
              </a:xfrm>
              <a:prstGeom prst="rect">
                <a:avLst/>
              </a:prstGeom>
              <a:blipFill>
                <a:blip r:embed="rId2"/>
                <a:stretch>
                  <a:fillRect l="-1600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54315A1E-0FBD-0049-8BD7-A257736BE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34863"/>
              </p:ext>
            </p:extLst>
          </p:nvPr>
        </p:nvGraphicFramePr>
        <p:xfrm>
          <a:off x="743164" y="3328541"/>
          <a:ext cx="2893887" cy="234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629">
                  <a:extLst>
                    <a:ext uri="{9D8B030D-6E8A-4147-A177-3AD203B41FA5}">
                      <a16:colId xmlns:a16="http://schemas.microsoft.com/office/drawing/2014/main" xmlns="" val="3400917575"/>
                    </a:ext>
                  </a:extLst>
                </a:gridCol>
                <a:gridCol w="964629">
                  <a:extLst>
                    <a:ext uri="{9D8B030D-6E8A-4147-A177-3AD203B41FA5}">
                      <a16:colId xmlns:a16="http://schemas.microsoft.com/office/drawing/2014/main" xmlns="" val="2931892750"/>
                    </a:ext>
                  </a:extLst>
                </a:gridCol>
                <a:gridCol w="964629">
                  <a:extLst>
                    <a:ext uri="{9D8B030D-6E8A-4147-A177-3AD203B41FA5}">
                      <a16:colId xmlns:a16="http://schemas.microsoft.com/office/drawing/2014/main" xmlns="" val="1104485110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891594"/>
                  </a:ext>
                </a:extLst>
              </a:tr>
            </a:tbl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xmlns="" id="{8C8EF581-71AA-B342-A667-46986E6AA93B}"/>
              </a:ext>
            </a:extLst>
          </p:cNvPr>
          <p:cNvSpPr/>
          <p:nvPr/>
        </p:nvSpPr>
        <p:spPr>
          <a:xfrm>
            <a:off x="4078840" y="4243227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1C67524A-3245-7340-BA05-E768E0274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89867"/>
              </p:ext>
            </p:extLst>
          </p:nvPr>
        </p:nvGraphicFramePr>
        <p:xfrm>
          <a:off x="4943581" y="3337103"/>
          <a:ext cx="3810000" cy="234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xmlns="" val="3400917575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xmlns="" val="293189275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xmlns="" val="1104485110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 (</a:t>
                      </a:r>
                      <a:r>
                        <a:rPr lang="en-US" sz="2800" i="1" dirty="0"/>
                        <a:t>p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 (</a:t>
                      </a:r>
                      <a:r>
                        <a:rPr lang="en-US" sz="2800" i="1" dirty="0"/>
                        <a:t>q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 (</a:t>
                      </a:r>
                      <a:r>
                        <a:rPr lang="en-US" sz="2800" i="1" dirty="0"/>
                        <a:t>p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 (</a:t>
                      </a:r>
                      <a:r>
                        <a:rPr lang="en-US" sz="2800" i="1" dirty="0"/>
                        <a:t>p</a:t>
                      </a:r>
                      <a:r>
                        <a:rPr lang="en-US" sz="2800" i="1" baseline="30000" dirty="0"/>
                        <a:t>2</a:t>
                      </a:r>
                      <a:r>
                        <a:rPr lang="en-US" sz="2800" i="0" baseline="0" dirty="0"/>
                        <a:t>)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 (</a:t>
                      </a:r>
                      <a:r>
                        <a:rPr lang="en-US" sz="2800" i="1" dirty="0" err="1"/>
                        <a:t>pq</a:t>
                      </a:r>
                      <a:r>
                        <a:rPr lang="en-US" sz="2800" i="0" baseline="0" dirty="0"/>
                        <a:t>)</a:t>
                      </a:r>
                      <a:endParaRPr lang="en-US" sz="2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 (</a:t>
                      </a:r>
                      <a:r>
                        <a:rPr lang="en-US" sz="2800" i="1" dirty="0"/>
                        <a:t>q</a:t>
                      </a:r>
                      <a:r>
                        <a:rPr lang="en-US" sz="28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 (</a:t>
                      </a:r>
                      <a:r>
                        <a:rPr lang="en-US" sz="2800" i="1" dirty="0" err="1"/>
                        <a:t>pq</a:t>
                      </a:r>
                      <a:r>
                        <a:rPr lang="en-US" sz="2800" i="0" baseline="0" dirty="0"/>
                        <a:t>)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 (</a:t>
                      </a:r>
                      <a:r>
                        <a:rPr lang="en-US" sz="2800" i="1" dirty="0"/>
                        <a:t>q</a:t>
                      </a:r>
                      <a:r>
                        <a:rPr lang="en-US" sz="2800" i="1" baseline="30000" dirty="0"/>
                        <a:t>2</a:t>
                      </a:r>
                      <a:r>
                        <a:rPr lang="en-US" sz="2800" i="0" baseline="0" dirty="0"/>
                        <a:t>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89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9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965772"/>
                <a:ext cx="7925447" cy="26096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Observed genotypes: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965772"/>
                <a:ext cx="7925447" cy="2609636"/>
              </a:xfrm>
              <a:prstGeom prst="rect">
                <a:avLst/>
              </a:prstGeom>
              <a:blipFill>
                <a:blip r:embed="rId2"/>
                <a:stretch>
                  <a:fillRect l="-1600" t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B85F7004-D99C-1F43-8060-6F495506C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28713"/>
              </p:ext>
            </p:extLst>
          </p:nvPr>
        </p:nvGraphicFramePr>
        <p:xfrm>
          <a:off x="773987" y="3051138"/>
          <a:ext cx="4106238" cy="11201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8746">
                  <a:extLst>
                    <a:ext uri="{9D8B030D-6E8A-4147-A177-3AD203B41FA5}">
                      <a16:colId xmlns:a16="http://schemas.microsoft.com/office/drawing/2014/main" xmlns="" val="856767957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xmlns="" val="2561115835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xmlns="" val="2603990093"/>
                    </a:ext>
                  </a:extLst>
                </a:gridCol>
              </a:tblGrid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1089751"/>
                  </a:ext>
                </a:extLst>
              </a:tr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10802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82AFCC-C8EF-D64D-B3B4-11F2CEE3FE9E}"/>
              </a:ext>
            </a:extLst>
          </p:cNvPr>
          <p:cNvSpPr/>
          <p:nvPr/>
        </p:nvSpPr>
        <p:spPr>
          <a:xfrm>
            <a:off x="2749188" y="4292298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=498 individuals</a:t>
            </a:r>
          </a:p>
        </p:txBody>
      </p:sp>
    </p:spTree>
    <p:extLst>
      <p:ext uri="{BB962C8B-B14F-4D97-AF65-F5344CB8AC3E}">
        <p14:creationId xmlns:p14="http://schemas.microsoft.com/office/powerpoint/2010/main" val="23720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17142"/>
                <a:ext cx="7925447" cy="25582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Observed genotypes: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17142"/>
                <a:ext cx="7925447" cy="2558265"/>
              </a:xfrm>
              <a:prstGeom prst="rect">
                <a:avLst/>
              </a:prstGeom>
              <a:blipFill>
                <a:blip r:embed="rId2"/>
                <a:stretch>
                  <a:fillRect l="-1600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B85F7004-D99C-1F43-8060-6F495506C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58627"/>
              </p:ext>
            </p:extLst>
          </p:nvPr>
        </p:nvGraphicFramePr>
        <p:xfrm>
          <a:off x="732891" y="3133332"/>
          <a:ext cx="4106238" cy="11201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8746">
                  <a:extLst>
                    <a:ext uri="{9D8B030D-6E8A-4147-A177-3AD203B41FA5}">
                      <a16:colId xmlns:a16="http://schemas.microsoft.com/office/drawing/2014/main" xmlns="" val="856767957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xmlns="" val="2561115835"/>
                    </a:ext>
                  </a:extLst>
                </a:gridCol>
                <a:gridCol w="1368746">
                  <a:extLst>
                    <a:ext uri="{9D8B030D-6E8A-4147-A177-3AD203B41FA5}">
                      <a16:colId xmlns:a16="http://schemas.microsoft.com/office/drawing/2014/main" xmlns="" val="2603990093"/>
                    </a:ext>
                  </a:extLst>
                </a:gridCol>
              </a:tblGrid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1089751"/>
                  </a:ext>
                </a:extLst>
              </a:tr>
              <a:tr h="5600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10802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69BFE79-BE39-8045-93CF-4AE5355617AF}"/>
              </a:ext>
            </a:extLst>
          </p:cNvPr>
          <p:cNvSpPr/>
          <p:nvPr/>
        </p:nvSpPr>
        <p:spPr>
          <a:xfrm>
            <a:off x="5239820" y="2864998"/>
            <a:ext cx="32158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Observed Frequencies:</a:t>
            </a:r>
          </a:p>
          <a:p>
            <a:r>
              <a:rPr lang="en-US" sz="2400" dirty="0"/>
              <a:t>AA = 120/498 = .241</a:t>
            </a:r>
          </a:p>
          <a:p>
            <a:r>
              <a:rPr lang="en-US" sz="2400" dirty="0"/>
              <a:t>AB = 280/498 = .562</a:t>
            </a:r>
          </a:p>
          <a:p>
            <a:r>
              <a:rPr lang="en-US" sz="2400" dirty="0"/>
              <a:t>BB = 98/498 = .197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369BFE79-BE39-8045-93CF-4AE5355617AF}"/>
                  </a:ext>
                </a:extLst>
              </p:cNvPr>
              <p:cNvSpPr/>
              <p:nvPr/>
            </p:nvSpPr>
            <p:spPr>
              <a:xfrm>
                <a:off x="1047964" y="2659516"/>
                <a:ext cx="7006976" cy="2764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To generate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expected genotype frequencies</a:t>
                </a:r>
                <a:r>
                  <a:rPr lang="en-US" sz="2400" b="1" dirty="0"/>
                  <a:t>, we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observed allele frequencies</a:t>
                </a:r>
                <a:r>
                  <a:rPr lang="en-US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+280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2(498)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=0.522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98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+280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2(498)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" y="2659516"/>
                <a:ext cx="7006976" cy="2764859"/>
              </a:xfrm>
              <a:prstGeom prst="rect">
                <a:avLst/>
              </a:prstGeom>
              <a:blipFill>
                <a:blip r:embed="rId3"/>
                <a:stretch>
                  <a:fillRect l="-1449" t="-1370" b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369BFE79-BE39-8045-93CF-4AE5355617AF}"/>
                  </a:ext>
                </a:extLst>
              </p:cNvPr>
              <p:cNvSpPr/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0.522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  <a:blipFill>
                <a:blip r:embed="rId3"/>
                <a:stretch>
                  <a:fillRect l="-47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05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FB93006-9186-7B48-96B4-99D7F646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27" y="1858923"/>
            <a:ext cx="8534400" cy="279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2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369BFE79-BE39-8045-93CF-4AE5355617AF}"/>
                  </a:ext>
                </a:extLst>
              </p:cNvPr>
              <p:cNvSpPr/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0.522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  <a:blipFill>
                <a:blip r:embed="rId3"/>
                <a:stretch>
                  <a:fillRect l="-47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065D7F7-67F9-EA4B-B9AD-47AD19CDFD49}"/>
                  </a:ext>
                </a:extLst>
              </p:cNvPr>
              <p:cNvSpPr/>
              <p:nvPr/>
            </p:nvSpPr>
            <p:spPr>
              <a:xfrm>
                <a:off x="4982965" y="2710884"/>
                <a:ext cx="321581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Expected Frequencies: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=0.272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0.499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65" y="2710884"/>
                <a:ext cx="3215811" cy="1569660"/>
              </a:xfrm>
              <a:prstGeom prst="rect">
                <a:avLst/>
              </a:prstGeom>
              <a:blipFill>
                <a:blip r:embed="rId4"/>
                <a:stretch>
                  <a:fillRect l="-2745" t="-24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1EFB4931-704A-864A-AB0A-2BF7B42C6147}"/>
              </a:ext>
            </a:extLst>
          </p:cNvPr>
          <p:cNvSpPr/>
          <p:nvPr/>
        </p:nvSpPr>
        <p:spPr>
          <a:xfrm>
            <a:off x="3719244" y="3164441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369BFE79-BE39-8045-93CF-4AE5355617AF}"/>
                  </a:ext>
                </a:extLst>
              </p:cNvPr>
              <p:cNvSpPr/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0.522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478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9BFE79-BE39-8045-93CF-4AE535561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0" y="2875273"/>
                <a:ext cx="2640458" cy="1200329"/>
              </a:xfrm>
              <a:prstGeom prst="rect">
                <a:avLst/>
              </a:prstGeom>
              <a:blipFill>
                <a:blip r:embed="rId3"/>
                <a:stretch>
                  <a:fillRect l="-47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065D7F7-67F9-EA4B-B9AD-47AD19CDFD49}"/>
                  </a:ext>
                </a:extLst>
              </p:cNvPr>
              <p:cNvSpPr/>
              <p:nvPr/>
            </p:nvSpPr>
            <p:spPr>
              <a:xfrm>
                <a:off x="4982965" y="2710884"/>
                <a:ext cx="321581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Expected Frequencies: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=0.272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0.499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65" y="2710884"/>
                <a:ext cx="3215811" cy="1569660"/>
              </a:xfrm>
              <a:prstGeom prst="rect">
                <a:avLst/>
              </a:prstGeom>
              <a:blipFill>
                <a:blip r:embed="rId4"/>
                <a:stretch>
                  <a:fillRect l="-2745" t="-24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1EFB4931-704A-864A-AB0A-2BF7B42C6147}"/>
              </a:ext>
            </a:extLst>
          </p:cNvPr>
          <p:cNvSpPr/>
          <p:nvPr/>
        </p:nvSpPr>
        <p:spPr>
          <a:xfrm>
            <a:off x="3719244" y="3164441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69BFE79-BE39-8045-93CF-4AE5355617AF}"/>
              </a:ext>
            </a:extLst>
          </p:cNvPr>
          <p:cNvSpPr/>
          <p:nvPr/>
        </p:nvSpPr>
        <p:spPr>
          <a:xfrm>
            <a:off x="4982964" y="4593785"/>
            <a:ext cx="32158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Observed Frequencies: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AA = 120/498 = .241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AB = 280/498 = .562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BB = 98/498 = .197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4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xmlns="" id="{D67D7703-4216-C241-93B8-23416C5F0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Hardy-Weinberg for 2 alleles (A and B):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67D7703-4216-C241-93B8-23416C5F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1" y="1027416"/>
                <a:ext cx="7925447" cy="1654139"/>
              </a:xfrm>
              <a:prstGeom prst="rect">
                <a:avLst/>
              </a:prstGeom>
              <a:blipFill>
                <a:blip r:embed="rId2"/>
                <a:stretch>
                  <a:fillRect l="-1600" t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065D7F7-67F9-EA4B-B9AD-47AD19CDFD49}"/>
                  </a:ext>
                </a:extLst>
              </p:cNvPr>
              <p:cNvSpPr/>
              <p:nvPr/>
            </p:nvSpPr>
            <p:spPr>
              <a:xfrm>
                <a:off x="626723" y="3029383"/>
                <a:ext cx="321581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Expected Frequencies: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=0.272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0.499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5D7F7-67F9-EA4B-B9AD-47AD19CDF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3" y="3029383"/>
                <a:ext cx="3215811" cy="1569660"/>
              </a:xfrm>
              <a:prstGeom prst="rect">
                <a:avLst/>
              </a:prstGeom>
              <a:blipFill>
                <a:blip r:embed="rId3"/>
                <a:stretch>
                  <a:fillRect l="-2745" t="-3226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1EFB4931-704A-864A-AB0A-2BF7B42C6147}"/>
              </a:ext>
            </a:extLst>
          </p:cNvPr>
          <p:cNvSpPr/>
          <p:nvPr/>
        </p:nvSpPr>
        <p:spPr>
          <a:xfrm>
            <a:off x="3760341" y="3595956"/>
            <a:ext cx="657547" cy="523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5A062B0E-15FB-6749-99DA-0A0E75F9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38232"/>
              </p:ext>
            </p:extLst>
          </p:nvPr>
        </p:nvGraphicFramePr>
        <p:xfrm>
          <a:off x="4779194" y="2679557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xmlns="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D7CB960-0D65-C342-ABA5-37E9D2D0D858}"/>
              </a:ext>
            </a:extLst>
          </p:cNvPr>
          <p:cNvSpPr/>
          <p:nvPr/>
        </p:nvSpPr>
        <p:spPr>
          <a:xfrm>
            <a:off x="408441" y="4877925"/>
            <a:ext cx="439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Multiply each by 498 to get expected counts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5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027416"/>
            <a:ext cx="7925447" cy="708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for 2 alleles (A and B):</a:t>
            </a:r>
          </a:p>
          <a:p>
            <a:endParaRPr lang="en-US" sz="2800" b="1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5A062B0E-15FB-6749-99DA-0A0E75F9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88024"/>
              </p:ext>
            </p:extLst>
          </p:nvPr>
        </p:nvGraphicFramePr>
        <p:xfrm>
          <a:off x="566789" y="1878173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xmlns="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D7CB960-0D65-C342-ABA5-37E9D2D0D858}"/>
              </a:ext>
            </a:extLst>
          </p:cNvPr>
          <p:cNvSpPr/>
          <p:nvPr/>
        </p:nvSpPr>
        <p:spPr>
          <a:xfrm>
            <a:off x="4667390" y="1662114"/>
            <a:ext cx="4476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this deviation significant??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CFFAF83-E29A-4244-84A1-950996CCB996}"/>
                  </a:ext>
                </a:extLst>
              </p:cNvPr>
              <p:cNvSpPr/>
              <p:nvPr/>
            </p:nvSpPr>
            <p:spPr>
              <a:xfrm>
                <a:off x="4841282" y="2514869"/>
                <a:ext cx="4300536" cy="1386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We use Pearson’s Chi-square (𝜒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2" y="2514869"/>
                <a:ext cx="4300536" cy="1386726"/>
              </a:xfrm>
              <a:prstGeom prst="rect">
                <a:avLst/>
              </a:prstGeom>
              <a:blipFill>
                <a:blip r:embed="rId2"/>
                <a:stretch>
                  <a:fillRect l="-2059" t="-64545" r="-1176" b="-12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027416"/>
            <a:ext cx="7925447" cy="708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for 2 alleles (A and B):</a:t>
            </a:r>
          </a:p>
          <a:p>
            <a:endParaRPr lang="en-US" sz="2800" b="1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5A062B0E-15FB-6749-99DA-0A0E75F94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39601"/>
              </p:ext>
            </p:extLst>
          </p:nvPr>
        </p:nvGraphicFramePr>
        <p:xfrm>
          <a:off x="638708" y="2063108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xmlns="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D7CB960-0D65-C342-ABA5-37E9D2D0D858}"/>
              </a:ext>
            </a:extLst>
          </p:cNvPr>
          <p:cNvSpPr/>
          <p:nvPr/>
        </p:nvSpPr>
        <p:spPr>
          <a:xfrm>
            <a:off x="4667390" y="1662114"/>
            <a:ext cx="4476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this deviation significant??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CFFAF83-E29A-4244-84A1-950996CCB996}"/>
                  </a:ext>
                </a:extLst>
              </p:cNvPr>
              <p:cNvSpPr/>
              <p:nvPr/>
            </p:nvSpPr>
            <p:spPr>
              <a:xfrm>
                <a:off x="4841282" y="2514869"/>
                <a:ext cx="4302718" cy="3233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use Pearson’s Chi-square (𝜒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(Skipping the math)…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8.04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𝛼=0.05 </a:t>
                </a:r>
                <a:r>
                  <a:rPr lang="en-US" sz="2400" dirty="0"/>
                  <a:t>and 1 degree of freedom, this is significant.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FFAF83-E29A-4244-84A1-950996CC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2" y="2514869"/>
                <a:ext cx="4302718" cy="3233386"/>
              </a:xfrm>
              <a:prstGeom prst="rect">
                <a:avLst/>
              </a:prstGeom>
              <a:blipFill rotWithShape="0">
                <a:blip r:embed="rId2"/>
                <a:stretch>
                  <a:fillRect l="-2125" t="-1887" r="-1133" b="-3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8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67D7703-4216-C241-93B8-23416C5F012E}"/>
              </a:ext>
            </a:extLst>
          </p:cNvPr>
          <p:cNvSpPr txBox="1">
            <a:spLocks/>
          </p:cNvSpPr>
          <p:nvPr/>
        </p:nvSpPr>
        <p:spPr>
          <a:xfrm>
            <a:off x="776611" y="1027416"/>
            <a:ext cx="7925447" cy="708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Hardy-Weinberg for 2 alleles (A and B):</a:t>
            </a:r>
          </a:p>
          <a:p>
            <a:endParaRPr lang="en-US" sz="2800" b="1" dirty="0"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5A062B0E-15FB-6749-99DA-0A0E75F941E8}"/>
              </a:ext>
            </a:extLst>
          </p:cNvPr>
          <p:cNvGraphicFramePr>
            <a:graphicFrameLocks noGrp="1"/>
          </p:cNvGraphicFramePr>
          <p:nvPr/>
        </p:nvGraphicFramePr>
        <p:xfrm>
          <a:off x="638708" y="2063108"/>
          <a:ext cx="3810000" cy="31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xmlns="" val="34009175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9318927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11044851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542908924"/>
                    </a:ext>
                  </a:extLst>
                </a:gridCol>
              </a:tblGrid>
              <a:tr h="78098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2570738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Obs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120</a:t>
                      </a:r>
                      <a:endParaRPr lang="en-US" sz="280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670287893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Exp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891594"/>
                  </a:ext>
                </a:extLst>
              </a:tr>
              <a:tr h="7809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05568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D7CB960-0D65-C342-ABA5-37E9D2D0D858}"/>
              </a:ext>
            </a:extLst>
          </p:cNvPr>
          <p:cNvSpPr/>
          <p:nvPr/>
        </p:nvSpPr>
        <p:spPr>
          <a:xfrm>
            <a:off x="4667390" y="1662114"/>
            <a:ext cx="4476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this deviation significant??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CFFAF83-E29A-4244-84A1-950996CCB996}"/>
                  </a:ext>
                </a:extLst>
              </p:cNvPr>
              <p:cNvSpPr/>
              <p:nvPr/>
            </p:nvSpPr>
            <p:spPr>
              <a:xfrm>
                <a:off x="4841282" y="2514869"/>
                <a:ext cx="4076687" cy="3972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use Pearson’s Chi-square (𝜒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(Skipping the math)…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8.04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𝛼=0.05 </a:t>
                </a:r>
                <a:r>
                  <a:rPr lang="en-US" sz="2400" dirty="0"/>
                  <a:t>and 1 degree of freedom, this is significant.</a:t>
                </a:r>
              </a:p>
              <a:p>
                <a:pPr algn="ctr"/>
                <a:r>
                  <a:rPr lang="en-US" dirty="0"/>
                  <a:t>(</a:t>
                </a:r>
                <a:r>
                  <a:rPr lang="en-US" dirty="0" err="1"/>
                  <a:t>df</a:t>
                </a:r>
                <a:r>
                  <a:rPr lang="en-US" dirty="0"/>
                  <a:t> = #genotype-#alleles)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FFAF83-E29A-4244-84A1-950996CC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2" y="2514869"/>
                <a:ext cx="4076687" cy="3972049"/>
              </a:xfrm>
              <a:prstGeom prst="rect">
                <a:avLst/>
              </a:prstGeom>
              <a:blipFill>
                <a:blip r:embed="rId2"/>
                <a:stretch>
                  <a:fillRect l="-2174" t="-13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0F2A547-9614-F845-BD5F-22AD809A5A9E}"/>
              </a:ext>
            </a:extLst>
          </p:cNvPr>
          <p:cNvSpPr/>
          <p:nvPr/>
        </p:nvSpPr>
        <p:spPr>
          <a:xfrm>
            <a:off x="689578" y="5266631"/>
            <a:ext cx="372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Maybe slight heterozygote deficiency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6246689" cy="678745"/>
          </a:xfrm>
        </p:spPr>
        <p:txBody>
          <a:bodyPr>
            <a:normAutofit/>
          </a:bodyPr>
          <a:lstStyle/>
          <a:p>
            <a:r>
              <a:rPr lang="en-US" sz="3600" dirty="0"/>
              <a:t>Validating our data: HWE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006867"/>
            <a:ext cx="7925447" cy="5159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What do deviations in HWE mean?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Assortative mating or population structure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Inbreeding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Selection (e.g. heterozygote deficiency)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Gene flow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Important to note, as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could mean assumptions of downstream analyses are violated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89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Validating our data: Linkage-disequilibrium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294544"/>
            <a:ext cx="7925447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Testing for linkage-disequilibrium (LD)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LD = nonrandom association of alleles at multiple loci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result from physical linkage, strong selective co-adaptation, or artefact of 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598DBC-FE37-3C46-B910-EBA076FB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35" y="4170877"/>
            <a:ext cx="6699265" cy="20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Validating our data: Linkage-disequilibrium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294544"/>
            <a:ext cx="7925447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Testing for linkage-disequilibrium (LD)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Statistical</a:t>
            </a:r>
            <a:r>
              <a:rPr lang="en-US" sz="2800" dirty="0">
                <a:latin typeface="+mn-lt"/>
              </a:rPr>
              <a:t> vs.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physical</a:t>
            </a:r>
            <a:r>
              <a:rPr lang="en-US" sz="2800" dirty="0">
                <a:latin typeface="+mn-lt"/>
              </a:rPr>
              <a:t> linkage: We test for statistical associations between alleles. With genomic data, you could directly test for physical associations 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algn="ctr"/>
            <a:r>
              <a:rPr lang="en-US" sz="2800" dirty="0" smtClean="0">
                <a:latin typeface="+mn-lt"/>
              </a:rPr>
              <a:t>Index of association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A94E0D-891C-9A47-BBB6-4E05997F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51" y="3865938"/>
            <a:ext cx="4621346" cy="1045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3912002-16D8-204A-9D20-D0E0D9E3FC83}"/>
              </a:ext>
            </a:extLst>
          </p:cNvPr>
          <p:cNvSpPr/>
          <p:nvPr/>
        </p:nvSpPr>
        <p:spPr>
          <a:xfrm>
            <a:off x="3298099" y="3665575"/>
            <a:ext cx="262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Agapow</a:t>
            </a:r>
            <a:r>
              <a:rPr lang="en-US" b="1" dirty="0"/>
              <a:t> and Burt (2005):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Validating our data: Linkage-disequilibrium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1" y="1294544"/>
            <a:ext cx="7925447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What does significant LD mean?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Physical linkage of loci (meaning crossover effects don’t tend to cause recombination between alleles)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Linkage by selection (e.g. co-adaptation)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Artefact of sampling across population structure (e.g. </a:t>
            </a:r>
            <a:r>
              <a:rPr lang="en-US" sz="2800" dirty="0" err="1">
                <a:latin typeface="+mn-lt"/>
              </a:rPr>
              <a:t>Wahlund</a:t>
            </a:r>
            <a:r>
              <a:rPr lang="en-US" sz="2800" dirty="0">
                <a:latin typeface="+mn-lt"/>
              </a:rPr>
              <a:t> effect)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Non-sexuality of organism (e.g. clonal reproduction)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980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876"/>
          </a:xfrm>
        </p:spPr>
        <p:txBody>
          <a:bodyPr>
            <a:normAutofit/>
          </a:bodyPr>
          <a:lstStyle/>
          <a:p>
            <a:r>
              <a:rPr lang="en-US" sz="3600" dirty="0"/>
              <a:t>Microsatellites – High mutation rates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5B25552-6E0D-C342-B2A4-3414FAF55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08" y="1546930"/>
            <a:ext cx="6942966" cy="4279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D29D21B-446D-A94B-8C8C-222948C7D0D8}"/>
              </a:ext>
            </a:extLst>
          </p:cNvPr>
          <p:cNvSpPr/>
          <p:nvPr/>
        </p:nvSpPr>
        <p:spPr>
          <a:xfrm>
            <a:off x="4302766" y="5801417"/>
            <a:ext cx="459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mutation rate = lots of fine-scale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0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diversity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2" y="1294544"/>
            <a:ext cx="4874175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Heterozygosity as a proxy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Ranging from 0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Values often high for </a:t>
            </a:r>
            <a:r>
              <a:rPr lang="en-US" sz="2400" dirty="0" err="1">
                <a:latin typeface="+mn-lt"/>
              </a:rPr>
              <a:t>msats</a:t>
            </a:r>
            <a:r>
              <a:rPr lang="en-US" sz="2400" dirty="0">
                <a:latin typeface="+mn-lt"/>
              </a:rPr>
              <a:t> in a healthy population (0.7-0.9) due to high mutation rate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Often reported as </a:t>
            </a:r>
            <a:r>
              <a:rPr lang="en-US" sz="2800" i="1" dirty="0">
                <a:latin typeface="+mn-lt"/>
              </a:rPr>
              <a:t>average heterozygosity</a:t>
            </a:r>
            <a:endParaRPr lang="en-US" sz="2800" dirty="0"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per locus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Average per population</a:t>
            </a:r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B567084-182F-E848-81FE-93CB4B55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855" y="2046986"/>
            <a:ext cx="3491403" cy="36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6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 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6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FE4137-FB3C-3D46-9812-C44D5A3B7393}"/>
              </a:ext>
            </a:extLst>
          </p:cNvPr>
          <p:cNvSpPr/>
          <p:nvPr/>
        </p:nvSpPr>
        <p:spPr>
          <a:xfrm>
            <a:off x="3914454" y="2332234"/>
            <a:ext cx="842481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3776DE9-9A3B-484E-BA48-383E9C4DAABA}"/>
              </a:ext>
            </a:extLst>
          </p:cNvPr>
          <p:cNvCxnSpPr>
            <a:stCxn id="3" idx="0"/>
          </p:cNvCxnSpPr>
          <p:nvPr/>
        </p:nvCxnSpPr>
        <p:spPr>
          <a:xfrm flipV="1">
            <a:off x="4335695" y="1941816"/>
            <a:ext cx="647271" cy="390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A63184-9EC8-7B40-A4C0-7DC69511A987}"/>
              </a:ext>
            </a:extLst>
          </p:cNvPr>
          <p:cNvSpPr/>
          <p:nvPr/>
        </p:nvSpPr>
        <p:spPr>
          <a:xfrm>
            <a:off x="4961233" y="1579921"/>
            <a:ext cx="1839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For each allele </a:t>
            </a:r>
            <a:r>
              <a:rPr lang="en-US" sz="2000" b="1" i="1" dirty="0" err="1">
                <a:solidFill>
                  <a:srgbClr val="FF0000"/>
                </a:solidFill>
              </a:rPr>
              <a:t>i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5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FE4137-FB3C-3D46-9812-C44D5A3B7393}"/>
              </a:ext>
            </a:extLst>
          </p:cNvPr>
          <p:cNvSpPr/>
          <p:nvPr/>
        </p:nvSpPr>
        <p:spPr>
          <a:xfrm>
            <a:off x="4726113" y="2332234"/>
            <a:ext cx="1407560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3776DE9-9A3B-484E-BA48-383E9C4DAAB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429893" y="1941816"/>
            <a:ext cx="395554" cy="390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A63184-9EC8-7B40-A4C0-7DC69511A987}"/>
              </a:ext>
            </a:extLst>
          </p:cNvPr>
          <p:cNvSpPr/>
          <p:nvPr/>
        </p:nvSpPr>
        <p:spPr>
          <a:xfrm>
            <a:off x="4509170" y="1528550"/>
            <a:ext cx="3756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Multiply frequency in pop </a:t>
            </a:r>
            <a:r>
              <a:rPr lang="en-US" sz="2000" b="1" i="1" dirty="0">
                <a:solidFill>
                  <a:srgbClr val="FF0000"/>
                </a:solidFill>
              </a:rPr>
              <a:t>x</a:t>
            </a:r>
            <a:r>
              <a:rPr lang="en-US" sz="2000" b="1" dirty="0">
                <a:solidFill>
                  <a:srgbClr val="FF0000"/>
                </a:solidFill>
              </a:rPr>
              <a:t> and </a:t>
            </a:r>
            <a:r>
              <a:rPr lang="en-US" sz="2000" b="1" i="1" dirty="0">
                <a:solidFill>
                  <a:srgbClr val="FF0000"/>
                </a:solidFill>
              </a:rPr>
              <a:t>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7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FE4137-FB3C-3D46-9812-C44D5A3B7393}"/>
              </a:ext>
            </a:extLst>
          </p:cNvPr>
          <p:cNvSpPr/>
          <p:nvPr/>
        </p:nvSpPr>
        <p:spPr>
          <a:xfrm>
            <a:off x="3256907" y="3010329"/>
            <a:ext cx="1530849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3776DE9-9A3B-484E-BA48-383E9C4DAAB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3678148" y="3637052"/>
            <a:ext cx="344184" cy="462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A63184-9EC8-7B40-A4C0-7DC69511A987}"/>
              </a:ext>
            </a:extLst>
          </p:cNvPr>
          <p:cNvSpPr/>
          <p:nvPr/>
        </p:nvSpPr>
        <p:spPr>
          <a:xfrm>
            <a:off x="2033098" y="4076541"/>
            <a:ext cx="41840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Add up squared frequencies for pop </a:t>
            </a:r>
            <a:r>
              <a:rPr lang="en-US" sz="2000" b="1" i="1" dirty="0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FE4137-FB3C-3D46-9812-C44D5A3B7393}"/>
              </a:ext>
            </a:extLst>
          </p:cNvPr>
          <p:cNvSpPr/>
          <p:nvPr/>
        </p:nvSpPr>
        <p:spPr>
          <a:xfrm>
            <a:off x="4798030" y="3030877"/>
            <a:ext cx="1530849" cy="62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3776DE9-9A3B-484E-BA48-383E9C4DAAB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5219271" y="3657600"/>
            <a:ext cx="344184" cy="462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A63184-9EC8-7B40-A4C0-7DC69511A987}"/>
              </a:ext>
            </a:extLst>
          </p:cNvPr>
          <p:cNvSpPr/>
          <p:nvPr/>
        </p:nvSpPr>
        <p:spPr>
          <a:xfrm>
            <a:off x="2033098" y="4076541"/>
            <a:ext cx="5248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Times the sum of squared frequencies for pop </a:t>
            </a:r>
            <a:r>
              <a:rPr lang="en-US" sz="2000" b="1" i="1" dirty="0">
                <a:solidFill>
                  <a:srgbClr val="FF0000"/>
                </a:solidFill>
              </a:rPr>
              <a:t>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1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FE4137-FB3C-3D46-9812-C44D5A3B7393}"/>
              </a:ext>
            </a:extLst>
          </p:cNvPr>
          <p:cNvSpPr/>
          <p:nvPr/>
        </p:nvSpPr>
        <p:spPr>
          <a:xfrm>
            <a:off x="6349429" y="2938410"/>
            <a:ext cx="647270" cy="410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3776DE9-9A3B-484E-BA48-383E9C4DAAB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5887091" y="3349376"/>
            <a:ext cx="785973" cy="6780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A63184-9EC8-7B40-A4C0-7DC69511A987}"/>
              </a:ext>
            </a:extLst>
          </p:cNvPr>
          <p:cNvSpPr/>
          <p:nvPr/>
        </p:nvSpPr>
        <p:spPr>
          <a:xfrm>
            <a:off x="4005736" y="4014896"/>
            <a:ext cx="4035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Take the square root of that product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0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Identity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A63184-9EC8-7B40-A4C0-7DC69511A987}"/>
              </a:ext>
            </a:extLst>
          </p:cNvPr>
          <p:cNvSpPr/>
          <p:nvPr/>
        </p:nvSpPr>
        <p:spPr>
          <a:xfrm>
            <a:off x="831022" y="3901880"/>
            <a:ext cx="571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Nei’s</a:t>
            </a:r>
            <a:r>
              <a:rPr lang="en-US" sz="2000" b="1" dirty="0">
                <a:solidFill>
                  <a:srgbClr val="FF0000"/>
                </a:solidFill>
              </a:rPr>
              <a:t> Identity generally expressed as </a:t>
            </a:r>
            <a:r>
              <a:rPr lang="en-US" sz="2000" b="1" dirty="0" err="1">
                <a:solidFill>
                  <a:srgbClr val="FF0000"/>
                </a:solidFill>
              </a:rPr>
              <a:t>Nei’s</a:t>
            </a:r>
            <a:r>
              <a:rPr lang="en-US" sz="2000" b="1" dirty="0">
                <a:solidFill>
                  <a:srgbClr val="FF0000"/>
                </a:solidFill>
              </a:rPr>
              <a:t> Distance: 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772171A6-17CA-1D4D-ABF7-83A28332F55E}"/>
                  </a:ext>
                </a:extLst>
              </p:cNvPr>
              <p:cNvSpPr/>
              <p:nvPr/>
            </p:nvSpPr>
            <p:spPr>
              <a:xfrm>
                <a:off x="3236528" y="4451546"/>
                <a:ext cx="2463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528" y="4451546"/>
                <a:ext cx="246336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EF7957-7522-9241-8B9B-3232EE78AA1D}"/>
              </a:ext>
            </a:extLst>
          </p:cNvPr>
          <p:cNvSpPr/>
          <p:nvPr/>
        </p:nvSpPr>
        <p:spPr>
          <a:xfrm>
            <a:off x="3308277" y="4448711"/>
            <a:ext cx="2363057" cy="59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2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b="1" dirty="0">
                    <a:latin typeface="+mn-lt"/>
                  </a:rPr>
                  <a:t>Nei’s Genetic Distance</a:t>
                </a:r>
              </a:p>
              <a:p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As </a:t>
                </a:r>
                <a:r>
                  <a:rPr lang="en-US" sz="2800" i="1" dirty="0">
                    <a:latin typeface="+mn-lt"/>
                  </a:rPr>
                  <a:t>p</a:t>
                </a:r>
                <a:r>
                  <a:rPr lang="en-US" sz="2800" i="1" baseline="-25000" dirty="0">
                    <a:latin typeface="+mn-lt"/>
                  </a:rPr>
                  <a:t>ix</a:t>
                </a:r>
                <a:r>
                  <a:rPr lang="en-US" sz="2800" i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=</a:t>
                </a:r>
                <a:r>
                  <a:rPr lang="en-US" sz="2800" i="1" dirty="0">
                    <a:latin typeface="+mn-lt"/>
                  </a:rPr>
                  <a:t> </a:t>
                </a:r>
                <a:r>
                  <a:rPr lang="en-US" sz="2800" i="1" dirty="0" err="1">
                    <a:latin typeface="+mn-lt"/>
                  </a:rPr>
                  <a:t>p</a:t>
                </a:r>
                <a:r>
                  <a:rPr lang="en-US" sz="2800" i="1" baseline="-25000" dirty="0" err="1">
                    <a:latin typeface="+mn-lt"/>
                  </a:rPr>
                  <a:t>iy</a:t>
                </a:r>
                <a:r>
                  <a:rPr lang="en-US" sz="2800" dirty="0">
                    <a:latin typeface="+mn-lt"/>
                  </a:rPr>
                  <a:t>, </a:t>
                </a:r>
                <a:r>
                  <a:rPr lang="en-US" sz="2800" dirty="0" err="1">
                    <a:latin typeface="+mn-lt"/>
                  </a:rPr>
                  <a:t>Nei’s</a:t>
                </a:r>
                <a:r>
                  <a:rPr lang="en-US" sz="2800" dirty="0">
                    <a:latin typeface="+mn-lt"/>
                  </a:rPr>
                  <a:t> D </a:t>
                </a:r>
                <a:r>
                  <a:rPr lang="en-US" sz="2800" dirty="0" smtClean="0">
                    <a:latin typeface="+mn-lt"/>
                  </a:rPr>
                  <a:t>becomes </a:t>
                </a:r>
                <a:r>
                  <a:rPr lang="en-US" sz="2800" dirty="0">
                    <a:latin typeface="+mn-lt"/>
                  </a:rPr>
                  <a:t>zero. So:</a:t>
                </a:r>
              </a:p>
              <a:p>
                <a:endParaRPr lang="en-US" sz="2800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latin typeface="+mn-lt"/>
                  </a:rPr>
                  <a:t> for identical populations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for completely different populations</a:t>
                </a: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Assumes Infinite Alleles Model, but not using any particular mutation correction</a:t>
                </a:r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 rotWithShape="0">
                <a:blip r:embed="rId2"/>
                <a:stretch>
                  <a:fillRect l="-1585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772171A6-17CA-1D4D-ABF7-83A28332F55E}"/>
                  </a:ext>
                </a:extLst>
              </p:cNvPr>
              <p:cNvSpPr/>
              <p:nvPr/>
            </p:nvSpPr>
            <p:spPr>
              <a:xfrm>
                <a:off x="3308447" y="1965200"/>
                <a:ext cx="2463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2171A6-17CA-1D4D-ABF7-83A28332F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47" y="1965200"/>
                <a:ext cx="246336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EF7957-7522-9241-8B9B-3232EE78AA1D}"/>
              </a:ext>
            </a:extLst>
          </p:cNvPr>
          <p:cNvSpPr/>
          <p:nvPr/>
        </p:nvSpPr>
        <p:spPr>
          <a:xfrm>
            <a:off x="3380196" y="1962365"/>
            <a:ext cx="2363057" cy="59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776612" y="1294544"/>
            <a:ext cx="7689294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F-statistics</a:t>
            </a:r>
          </a:p>
          <a:p>
            <a:endParaRPr lang="en-US" sz="2800" b="1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Or more commonly calculated, G</a:t>
            </a:r>
            <a:r>
              <a:rPr lang="en-US" sz="2800" baseline="-25000" dirty="0">
                <a:latin typeface="+mn-lt"/>
              </a:rPr>
              <a:t>ST</a:t>
            </a:r>
          </a:p>
          <a:p>
            <a:endParaRPr lang="en-US" sz="2800" baseline="-25000" dirty="0">
              <a:latin typeface="+mn-lt"/>
            </a:endParaRPr>
          </a:p>
          <a:p>
            <a:r>
              <a:rPr lang="en-US" sz="2800" dirty="0">
                <a:latin typeface="+mn-lt"/>
              </a:rPr>
              <a:t>Also assumes Infinite Alleles Model 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EF7957-7522-9241-8B9B-3232EE78AA1D}"/>
              </a:ext>
            </a:extLst>
          </p:cNvPr>
          <p:cNvSpPr/>
          <p:nvPr/>
        </p:nvSpPr>
        <p:spPr>
          <a:xfrm>
            <a:off x="3287730" y="1777428"/>
            <a:ext cx="2578814" cy="986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F2197840-8B0D-DB4A-A7BC-867E5BD3C10C}"/>
                  </a:ext>
                </a:extLst>
              </p:cNvPr>
              <p:cNvSpPr/>
              <p:nvPr/>
            </p:nvSpPr>
            <p:spPr>
              <a:xfrm>
                <a:off x="3344412" y="1726307"/>
                <a:ext cx="2524089" cy="10267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12" y="1726307"/>
                <a:ext cx="2524089" cy="1026756"/>
              </a:xfrm>
              <a:prstGeom prst="rect">
                <a:avLst/>
              </a:prstGeom>
              <a:blipFill>
                <a:blip r:embed="rId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7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Utility of ‘fast-evolving’ markers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4" y="1415815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Fine-scale population structure within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Examining admixture between populations/ identifying contemporary migrants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Infer recent demographic history (e.g. bottlenecks)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Inbreeding/ relatedness of individuals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E92B8AD-46F4-A947-AE23-E4D2A952B91A}"/>
              </a:ext>
            </a:extLst>
          </p:cNvPr>
          <p:cNvSpPr/>
          <p:nvPr/>
        </p:nvSpPr>
        <p:spPr>
          <a:xfrm>
            <a:off x="774638" y="5445368"/>
            <a:ext cx="7972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types of questions in which slower-evolving markers would yield insufficient signal (e.g. too short timescale for mutations to accumulate)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xmlns="" id="{BA2D3AC1-59AE-254E-9F7D-39894A201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𝑮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𝑺𝑻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latin typeface="+mn-lt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endParaRPr lang="en-US" sz="28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Where G</a:t>
                </a:r>
                <a:r>
                  <a:rPr lang="en-US" sz="2800" baseline="-25000" dirty="0">
                    <a:latin typeface="+mn-lt"/>
                  </a:rPr>
                  <a:t>ST(max)</a:t>
                </a:r>
                <a:r>
                  <a:rPr lang="en-US" sz="2800" dirty="0">
                    <a:latin typeface="+mn-lt"/>
                  </a:rPr>
                  <a:t> is the maximum theoretical G</a:t>
                </a:r>
                <a:r>
                  <a:rPr lang="en-US" sz="2800" baseline="-25000" dirty="0">
                    <a:latin typeface="+mn-lt"/>
                  </a:rPr>
                  <a:t>ST</a:t>
                </a:r>
                <a:r>
                  <a:rPr lang="en-US" sz="2800" dirty="0">
                    <a:latin typeface="+mn-lt"/>
                  </a:rPr>
                  <a:t> given observed heterozygosity at a locus</a:t>
                </a:r>
                <a:endParaRPr lang="en-US" sz="2800" baseline="-25000" dirty="0">
                  <a:latin typeface="+mn-lt"/>
                </a:endParaRPr>
              </a:p>
              <a:p>
                <a:endParaRPr lang="en-US" sz="2800" baseline="-25000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Meant to counteract the plateau-</a:t>
                </a:r>
                <a:r>
                  <a:rPr lang="en-US" sz="2800" dirty="0" err="1">
                    <a:latin typeface="+mn-lt"/>
                  </a:rPr>
                  <a:t>ing</a:t>
                </a:r>
                <a:r>
                  <a:rPr lang="en-US" sz="2800" dirty="0">
                    <a:latin typeface="+mn-lt"/>
                  </a:rPr>
                  <a:t> of G</a:t>
                </a:r>
                <a:r>
                  <a:rPr lang="en-US" sz="2800" baseline="-25000" dirty="0">
                    <a:latin typeface="+mn-lt"/>
                  </a:rPr>
                  <a:t>ST </a:t>
                </a:r>
                <a:r>
                  <a:rPr lang="en-US" sz="2800" dirty="0">
                    <a:latin typeface="+mn-lt"/>
                  </a:rPr>
                  <a:t>with highly variable loci (very high mutation rate = H</a:t>
                </a:r>
                <a:r>
                  <a:rPr lang="en-US" sz="2800" baseline="-25000" dirty="0">
                    <a:latin typeface="+mn-lt"/>
                  </a:rPr>
                  <a:t>S</a:t>
                </a:r>
                <a:r>
                  <a:rPr lang="en-US" sz="2800" dirty="0">
                    <a:latin typeface="+mn-lt"/>
                  </a:rPr>
                  <a:t> approaches H</a:t>
                </a:r>
                <a:r>
                  <a:rPr lang="en-US" sz="2800" baseline="-25000" dirty="0">
                    <a:latin typeface="+mn-lt"/>
                  </a:rPr>
                  <a:t>T</a:t>
                </a:r>
                <a:r>
                  <a:rPr lang="en-US" sz="2800" dirty="0">
                    <a:latin typeface="+mn-lt"/>
                  </a:rPr>
                  <a:t> even when subpopulations are 100% different)</a:t>
                </a:r>
              </a:p>
              <a:p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A2D3AC1-59AE-254E-9F7D-39894A2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2" y="1294544"/>
                <a:ext cx="7689294" cy="4871678"/>
              </a:xfrm>
              <a:prstGeom prst="rect">
                <a:avLst/>
              </a:prstGeom>
              <a:blipFill>
                <a:blip r:embed="rId2"/>
                <a:stretch>
                  <a:fillRect l="-1647" r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EF7957-7522-9241-8B9B-3232EE78AA1D}"/>
              </a:ext>
            </a:extLst>
          </p:cNvPr>
          <p:cNvSpPr/>
          <p:nvPr/>
        </p:nvSpPr>
        <p:spPr>
          <a:xfrm>
            <a:off x="3287730" y="1777428"/>
            <a:ext cx="2866490" cy="986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F2197840-8B0D-DB4A-A7BC-867E5BD3C10C}"/>
                  </a:ext>
                </a:extLst>
              </p:cNvPr>
              <p:cNvSpPr/>
              <p:nvPr/>
            </p:nvSpPr>
            <p:spPr>
              <a:xfrm>
                <a:off x="3344412" y="1726307"/>
                <a:ext cx="2691891" cy="1030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𝑆𝑇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𝑆𝑇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12" y="1726307"/>
                <a:ext cx="2691891" cy="1030154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2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7767263" cy="678745"/>
          </a:xfrm>
        </p:spPr>
        <p:txBody>
          <a:bodyPr>
            <a:normAutofit/>
          </a:bodyPr>
          <a:lstStyle/>
          <a:p>
            <a:r>
              <a:rPr lang="en-US" sz="3600" dirty="0"/>
              <a:t>Exploring our data: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334822" y="1273995"/>
            <a:ext cx="7987245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R</a:t>
            </a:r>
            <a:r>
              <a:rPr lang="en-US" sz="2800" b="1" baseline="-25000" dirty="0">
                <a:latin typeface="+mn-lt"/>
              </a:rPr>
              <a:t>ST</a:t>
            </a:r>
            <a:r>
              <a:rPr lang="en-US" sz="2800" b="1" dirty="0">
                <a:latin typeface="+mn-lt"/>
              </a:rPr>
              <a:t> – Assuming SMM</a:t>
            </a:r>
          </a:p>
          <a:p>
            <a:endParaRPr lang="en-US" sz="2800" b="1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Calculated from </a:t>
            </a:r>
            <a:r>
              <a:rPr lang="en-US" sz="2800" u="sng" dirty="0">
                <a:latin typeface="+mn-lt"/>
              </a:rPr>
              <a:t>variance in </a:t>
            </a:r>
            <a:r>
              <a:rPr lang="en-US" sz="2800" b="1" u="sng" dirty="0">
                <a:latin typeface="+mn-lt"/>
              </a:rPr>
              <a:t>allele sizes</a:t>
            </a:r>
            <a:r>
              <a:rPr lang="en-US" sz="2800" dirty="0">
                <a:latin typeface="+mn-lt"/>
              </a:rPr>
              <a:t>, whereas F</a:t>
            </a:r>
            <a:r>
              <a:rPr lang="en-US" sz="2800" baseline="-25000" dirty="0">
                <a:latin typeface="+mn-lt"/>
              </a:rPr>
              <a:t>ST</a:t>
            </a:r>
            <a:r>
              <a:rPr lang="en-US" sz="2800" dirty="0">
                <a:latin typeface="+mn-lt"/>
              </a:rPr>
              <a:t> considers variance in </a:t>
            </a:r>
            <a:r>
              <a:rPr lang="en-US" sz="2800" b="1" dirty="0">
                <a:latin typeface="+mn-lt"/>
              </a:rPr>
              <a:t>allele frequencies</a:t>
            </a:r>
            <a:endParaRPr lang="en-US" sz="2800" b="1" baseline="-25000" dirty="0">
              <a:latin typeface="+mn-lt"/>
            </a:endParaRPr>
          </a:p>
          <a:p>
            <a:endParaRPr lang="en-US" sz="2800" baseline="-25000" dirty="0">
              <a:latin typeface="+mn-lt"/>
            </a:endParaRPr>
          </a:p>
          <a:p>
            <a:r>
              <a:rPr lang="en-US" sz="2800" dirty="0">
                <a:latin typeface="+mn-lt"/>
              </a:rPr>
              <a:t>Since it assumes that disparity in allele size is equivalent to greater divergence, it implicitly assumes a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stepwise-mutation model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EF7957-7522-9241-8B9B-3232EE78AA1D}"/>
              </a:ext>
            </a:extLst>
          </p:cNvPr>
          <p:cNvSpPr/>
          <p:nvPr/>
        </p:nvSpPr>
        <p:spPr>
          <a:xfrm>
            <a:off x="2845942" y="1705510"/>
            <a:ext cx="3863084" cy="1089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F2197840-8B0D-DB4A-A7BC-867E5BD3C10C}"/>
                  </a:ext>
                </a:extLst>
              </p:cNvPr>
              <p:cNvSpPr/>
              <p:nvPr/>
            </p:nvSpPr>
            <p:spPr>
              <a:xfrm>
                <a:off x="2902623" y="1767404"/>
                <a:ext cx="3782317" cy="969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mr-IN" sz="28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197840-8B0D-DB4A-A7BC-867E5BD3C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623" y="1767404"/>
                <a:ext cx="3782317" cy="969433"/>
              </a:xfrm>
              <a:prstGeom prst="rect">
                <a:avLst/>
              </a:prstGeom>
              <a:blipFill>
                <a:blip r:embed="rId2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334823" y="1273995"/>
            <a:ext cx="527486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Isolation-by-distance 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 dispersal-limited species, we might expect genetic distance to increase with geographic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We can directly test if geographic distance is a barrier to gene flow by looking for patterns consistent with IBD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72F969D-949B-2846-BAA0-27582C53F98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71336" y="1406097"/>
            <a:ext cx="3252288" cy="4306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49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IBD: Mantel test</a:t>
            </a:r>
          </a:p>
          <a:p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Tests for correlation between two matrices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X-matrix (independent): geographic 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Y-matrix (dependent): genetic distance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Calculates correlation coefficient (Pearson’s </a:t>
            </a:r>
            <a:r>
              <a:rPr lang="en-US" sz="2800" i="1" dirty="0">
                <a:latin typeface="+mn-lt"/>
              </a:rPr>
              <a:t>r</a:t>
            </a:r>
            <a:r>
              <a:rPr lang="en-US" sz="2800" dirty="0">
                <a:latin typeface="+mn-lt"/>
              </a:rPr>
              <a:t>) of the two matrices</a:t>
            </a:r>
            <a:endParaRPr lang="en-US" sz="13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Test for significance using permutation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i.e. shuffle around the Y matrix, see if correlation persists</a:t>
            </a:r>
          </a:p>
        </p:txBody>
      </p:sp>
    </p:spTree>
    <p:extLst>
      <p:ext uri="{BB962C8B-B14F-4D97-AF65-F5344CB8AC3E}">
        <p14:creationId xmlns:p14="http://schemas.microsoft.com/office/powerpoint/2010/main" val="35332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Exploring our data: Understanding genetic distance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IBD: Mantel test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466C8A55-C3DF-324E-A137-E5268F517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460294"/>
              </p:ext>
            </p:extLst>
          </p:nvPr>
        </p:nvGraphicFramePr>
        <p:xfrm>
          <a:off x="1169541" y="2119901"/>
          <a:ext cx="7368284" cy="3684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23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Final note: Bonferroni correction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304817"/>
            <a:ext cx="7822858" cy="4871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 a single test, the 𝛼 value is a threshold for </a:t>
            </a:r>
            <a:r>
              <a:rPr lang="en-US" sz="2800" i="1" dirty="0">
                <a:latin typeface="+mn-lt"/>
              </a:rPr>
              <a:t>p</a:t>
            </a:r>
            <a:r>
              <a:rPr lang="en-US" sz="2800" dirty="0">
                <a:latin typeface="+mn-lt"/>
              </a:rPr>
              <a:t>, or how often we expect to see more extreme values by random chance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ACA940-2C49-6F40-9334-A6BA252B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6" y="2910674"/>
            <a:ext cx="7813548" cy="32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Final note: Bonferroni correction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797977"/>
            <a:ext cx="7822858" cy="4378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When computing multiple tests, the probability of seeing a more extreme value by chance is increased.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 a result, we increase the chance of falsely rejecting the null hypothesis (</a:t>
            </a:r>
            <a:r>
              <a:rPr lang="en-US" sz="2800" b="1" dirty="0">
                <a:latin typeface="+mn-lt"/>
              </a:rPr>
              <a:t>Type I error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One way to compensate is to use a Bonferroni adjusted 𝛼 value</a:t>
            </a:r>
          </a:p>
        </p:txBody>
      </p:sp>
    </p:spTree>
    <p:extLst>
      <p:ext uri="{BB962C8B-B14F-4D97-AF65-F5344CB8AC3E}">
        <p14:creationId xmlns:p14="http://schemas.microsoft.com/office/powerpoint/2010/main" val="399274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Final note: Bonferroni correction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01951" y="1797977"/>
            <a:ext cx="7822858" cy="4378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Bonferroni adjustment: </a:t>
            </a:r>
          </a:p>
          <a:p>
            <a:endParaRPr lang="en-US" sz="2800" dirty="0">
              <a:latin typeface="+mn-lt"/>
            </a:endParaRPr>
          </a:p>
          <a:p>
            <a:pPr lvl="1"/>
            <a:r>
              <a:rPr lang="en-US" sz="2800" dirty="0"/>
              <a:t>𝛼/N, where N = number of tests performed</a:t>
            </a:r>
          </a:p>
          <a:p>
            <a:pPr lvl="1"/>
            <a:r>
              <a:rPr lang="en-US" sz="2800" dirty="0"/>
              <a:t> </a:t>
            </a:r>
          </a:p>
          <a:p>
            <a:pPr lvl="1"/>
            <a:r>
              <a:rPr lang="en-US" sz="2800" dirty="0"/>
              <a:t>Ex: If your 𝛼=0.05, and you conducted 10 tests, the Bonferroni adjusted 𝛼 value would be 0.005 </a:t>
            </a:r>
          </a:p>
          <a:p>
            <a:pPr lvl="1"/>
            <a:endParaRPr lang="en-US" sz="2800" dirty="0"/>
          </a:p>
          <a:p>
            <a:pPr lvl="1"/>
            <a:r>
              <a:rPr lang="en-US" sz="2800" i="1" dirty="0">
                <a:solidFill>
                  <a:srgbClr val="FF0000"/>
                </a:solidFill>
              </a:rPr>
              <a:t>p</a:t>
            </a:r>
            <a:r>
              <a:rPr lang="en-US" sz="2800" dirty="0">
                <a:solidFill>
                  <a:srgbClr val="FF0000"/>
                </a:solidFill>
              </a:rPr>
              <a:t>&lt;0.005 = significant for this scenario</a:t>
            </a:r>
            <a:endParaRPr lang="en-US" sz="2800" i="1" dirty="0">
              <a:solidFill>
                <a:srgbClr val="FF0000"/>
              </a:solidFill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7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Today’s Dataset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12499" y="1458929"/>
            <a:ext cx="4031009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Bluehead</a:t>
            </a:r>
            <a:r>
              <a:rPr lang="en-US" sz="2800" dirty="0">
                <a:latin typeface="+mn-lt"/>
              </a:rPr>
              <a:t> Sucker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7 populations from the Colorado River and Bonneville basins in the Southwestern 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16 microsatellite loci</a:t>
            </a:r>
            <a:endParaRPr lang="en-US" sz="2800" dirty="0"/>
          </a:p>
          <a:p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9E9C3B5-F57A-3C4D-B57F-C9E1EFD6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02" y="426720"/>
            <a:ext cx="4094734" cy="163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39FE50-FBC3-1741-BC5A-E3BEC0BB679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81003" y="2377440"/>
            <a:ext cx="3772853" cy="4085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6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590494" y="1415815"/>
            <a:ext cx="7925447" cy="3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PCR-amplify them with dye-labeled primers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Measure fragment size for each amplified fragment (different fragment lengths = different alleles)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Nowadays we do this with automated sequencer… Used to run manually on a gel</a:t>
            </a:r>
          </a:p>
        </p:txBody>
      </p:sp>
    </p:spTree>
    <p:extLst>
      <p:ext uri="{BB962C8B-B14F-4D97-AF65-F5344CB8AC3E}">
        <p14:creationId xmlns:p14="http://schemas.microsoft.com/office/powerpoint/2010/main" val="6885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pic>
        <p:nvPicPr>
          <p:cNvPr id="4" name="Picture 2" descr="https://www.soils.org/images/publications/cs/41/5/1584f3.jpeg">
            <a:extLst>
              <a:ext uri="{FF2B5EF4-FFF2-40B4-BE49-F238E27FC236}">
                <a16:creationId xmlns:a16="http://schemas.microsoft.com/office/drawing/2014/main" xmlns="" id="{5FD0C9F1-F50F-EA48-BD9C-ED3954955C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108" y="1747972"/>
            <a:ext cx="8229600" cy="40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90" y="276114"/>
            <a:ext cx="6249580" cy="953876"/>
          </a:xfrm>
        </p:spPr>
        <p:txBody>
          <a:bodyPr>
            <a:normAutofit/>
          </a:bodyPr>
          <a:lstStyle/>
          <a:p>
            <a:r>
              <a:rPr lang="en-US" sz="3600" dirty="0"/>
              <a:t>How do we sequence them?</a:t>
            </a:r>
          </a:p>
        </p:txBody>
      </p:sp>
      <p:pic>
        <p:nvPicPr>
          <p:cNvPr id="6" name="Content Placeholder 3" descr="Peak Scanner">
            <a:extLst>
              <a:ext uri="{FF2B5EF4-FFF2-40B4-BE49-F238E27FC236}">
                <a16:creationId xmlns:a16="http://schemas.microsoft.com/office/drawing/2014/main" xmlns="" id="{1D121A1D-9264-CB48-930D-C29B5BC527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17" y="2553741"/>
            <a:ext cx="8229600" cy="1801930"/>
          </a:xfrm>
          <a:prstGeom prst="rect">
            <a:avLst/>
          </a:prstGeom>
          <a:ln>
            <a:solidFill>
              <a:srgbClr val="1B587C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3AE64BD-9694-9243-A703-30C33BA2F3DE}"/>
              </a:ext>
            </a:extLst>
          </p:cNvPr>
          <p:cNvSpPr/>
          <p:nvPr/>
        </p:nvSpPr>
        <p:spPr>
          <a:xfrm>
            <a:off x="531877" y="1488362"/>
            <a:ext cx="3247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color for different loci…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DE7C1CF-B80A-8E43-BD67-F8BBA663FA2F}"/>
              </a:ext>
            </a:extLst>
          </p:cNvPr>
          <p:cNvSpPr/>
          <p:nvPr/>
        </p:nvSpPr>
        <p:spPr>
          <a:xfrm>
            <a:off x="3973190" y="4586262"/>
            <a:ext cx="44007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DNA polymerase doesn’t amplify simple repeats well, so we often get amplified fragments of an incorrect length (=‘stutters’)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A80EAE3-3964-2644-95CB-5C6F8C3270D3}"/>
              </a:ext>
            </a:extLst>
          </p:cNvPr>
          <p:cNvSpPr/>
          <p:nvPr/>
        </p:nvSpPr>
        <p:spPr>
          <a:xfrm>
            <a:off x="3128071" y="2239572"/>
            <a:ext cx="288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X-axis = fragment length (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4AA3204-901E-9243-A16A-1639F6D0E7E5}"/>
              </a:ext>
            </a:extLst>
          </p:cNvPr>
          <p:cNvSpPr/>
          <p:nvPr/>
        </p:nvSpPr>
        <p:spPr>
          <a:xfrm rot="16200000">
            <a:off x="-514693" y="3265912"/>
            <a:ext cx="166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Y-axis=intensity</a:t>
            </a:r>
          </a:p>
        </p:txBody>
      </p:sp>
    </p:spTree>
    <p:extLst>
      <p:ext uri="{BB962C8B-B14F-4D97-AF65-F5344CB8AC3E}">
        <p14:creationId xmlns:p14="http://schemas.microsoft.com/office/powerpoint/2010/main" val="9050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682" y="308483"/>
            <a:ext cx="6298132" cy="953876"/>
          </a:xfrm>
        </p:spPr>
        <p:txBody>
          <a:bodyPr>
            <a:normAutofit/>
          </a:bodyPr>
          <a:lstStyle/>
          <a:p>
            <a:r>
              <a:rPr lang="en-US" sz="3600" dirty="0"/>
              <a:t>Disadvantages of using </a:t>
            </a:r>
            <a:r>
              <a:rPr lang="en-US" sz="3600" dirty="0" err="1"/>
              <a:t>msats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5C2FEE-ACE7-0D4B-860D-28D8C5CA9AE1}"/>
              </a:ext>
            </a:extLst>
          </p:cNvPr>
          <p:cNvSpPr txBox="1">
            <a:spLocks/>
          </p:cNvSpPr>
          <p:nvPr/>
        </p:nvSpPr>
        <p:spPr>
          <a:xfrm>
            <a:off x="703783" y="1359462"/>
            <a:ext cx="7925447" cy="244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Mutate too quickly for inferring deeper relationships (=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noisy data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Difficult to model how they evolve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3EBE6F-8286-F847-B4D1-8FC849C1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8" y="3815206"/>
            <a:ext cx="23622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9271FA6-3396-9345-8E70-5442709FEFA9}"/>
              </a:ext>
            </a:extLst>
          </p:cNvPr>
          <p:cNvSpPr/>
          <p:nvPr/>
        </p:nvSpPr>
        <p:spPr>
          <a:xfrm>
            <a:off x="698303" y="6042619"/>
            <a:ext cx="24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Nucleotide Substitutions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73CBBEE-125F-4448-AF08-6F0871BB7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238" y="3698869"/>
            <a:ext cx="3040442" cy="29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5250</TotalTime>
  <Words>1795</Words>
  <Application>Microsoft Macintosh PowerPoint</Application>
  <PresentationFormat>On-screen Show (4:3)</PresentationFormat>
  <Paragraphs>536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Calibri</vt:lpstr>
      <vt:lpstr>Calibri Light</vt:lpstr>
      <vt:lpstr>Cambria Math</vt:lpstr>
      <vt:lpstr>Mangal</vt:lpstr>
      <vt:lpstr>Arial</vt:lpstr>
      <vt:lpstr>Office Theme</vt:lpstr>
      <vt:lpstr>Lab 9: Introduction to Population Genetics using Microsatellites</vt:lpstr>
      <vt:lpstr>Microsatellites</vt:lpstr>
      <vt:lpstr>Microsatellites</vt:lpstr>
      <vt:lpstr>Microsatellites – High mutation rates</vt:lpstr>
      <vt:lpstr>Utility of ‘fast-evolving’ markers</vt:lpstr>
      <vt:lpstr>How do we sequence them?</vt:lpstr>
      <vt:lpstr>How do we sequence them?</vt:lpstr>
      <vt:lpstr>How do we sequence them?</vt:lpstr>
      <vt:lpstr>Disadvantages of using msats</vt:lpstr>
      <vt:lpstr>Disadvantages of using msats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How do msats evolve?</vt:lpstr>
      <vt:lpstr>Today’s Objectives</vt:lpstr>
      <vt:lpstr>Today’s Objectives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HWE</vt:lpstr>
      <vt:lpstr>Validating our data: Linkage-disequilibrium</vt:lpstr>
      <vt:lpstr>Validating our data: Linkage-disequilibrium</vt:lpstr>
      <vt:lpstr>Validating our data: Linkage-disequilibrium</vt:lpstr>
      <vt:lpstr>Exploring our data: Genetic diversity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identity</vt:lpstr>
      <vt:lpstr>Exploring our data: Genetic distance</vt:lpstr>
      <vt:lpstr>Exploring our data: Genetic distance</vt:lpstr>
      <vt:lpstr>Exploring our data: Genetic distance</vt:lpstr>
      <vt:lpstr>Exploring our data: Genetic distance</vt:lpstr>
      <vt:lpstr>Exploring our data: Understanding genetic distance</vt:lpstr>
      <vt:lpstr>Exploring our data: Understanding genetic distance</vt:lpstr>
      <vt:lpstr>Exploring our data: Understanding genetic distance</vt:lpstr>
      <vt:lpstr>Final note: Bonferroni correction</vt:lpstr>
      <vt:lpstr>Final note: Bonferroni correction</vt:lpstr>
      <vt:lpstr>Final note: Bonferroni correction</vt:lpstr>
      <vt:lpstr>Today’s Dataset 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415</cp:revision>
  <cp:lastPrinted>2014-01-15T01:50:06Z</cp:lastPrinted>
  <dcterms:created xsi:type="dcterms:W3CDTF">2006-08-16T00:00:00Z</dcterms:created>
  <dcterms:modified xsi:type="dcterms:W3CDTF">2018-03-28T02:38:29Z</dcterms:modified>
</cp:coreProperties>
</file>